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Montserrat"/>
      <p:regular r:id="rId44"/>
      <p:bold r:id="rId45"/>
      <p:italic r:id="rId46"/>
      <p:boldItalic r:id="rId47"/>
    </p:embeddedFont>
    <p:embeddedFont>
      <p:font typeface="Fira Sans Extra Condense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g6lG1YrZVzQxLVGQ6Oi2v5gkVM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679427-1B93-4502-A116-5A14349BBEBD}">
  <a:tblStyle styleId="{95679427-1B93-4502-A116-5A14349BBE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regular.fntdata"/><Relationship Id="rId43" Type="http://schemas.openxmlformats.org/officeDocument/2006/relationships/slide" Target="slides/slide38.xml"/><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regular.fntdata"/><Relationship Id="rId47" Type="http://schemas.openxmlformats.org/officeDocument/2006/relationships/font" Target="fonts/Montserrat-boldItalic.fntdata"/><Relationship Id="rId49" Type="http://schemas.openxmlformats.org/officeDocument/2006/relationships/font" Target="fonts/FiraSansExtraCondense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boldItalic.fntdata"/><Relationship Id="rId50" Type="http://schemas.openxmlformats.org/officeDocument/2006/relationships/font" Target="fonts/FiraSansExtraCondensed-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ae4a137b7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12ae4a137b7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12ae4a137b7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885b4b63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12885b4b630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12885b4b630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beb0ec581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11beb0ec581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11beb0ec581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885b4b630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12885b4b630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12885b4b630_1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f2f0782e6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f2f0782e6_2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12f2f0782e6_2_1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c483a395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12c483a395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12c483a395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c483a3952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12c483a3952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g12c483a3952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d5b15960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12d5b15960b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12d5b15960b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dbf16226d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12dbf16226d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12dbf16226d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c483a3952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12c483a3952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12c483a3952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f2f0782e6_2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f2f0782e6_2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12f2f0782e6_2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c483a3952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12c483a3952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12c483a3952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dbf16226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2dbf16226d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12dbf16226d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c483a3952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12c483a3952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12c483a3952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c483a3952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12c483a3952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12c483a3952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dbf16226d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12dbf16226d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12dbf16226d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c483a3952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12c483a3952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12c483a3952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cb0ca1e2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12cb0ca1e26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12cb0ca1e26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f2f0782e6_2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f2f0782e6_2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12f2f0782e6_2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ee8c2f73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12ee8c2f73c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12ee8c2f73c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f813e7940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f813e7940_2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2f813e7940_2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beb0ec581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 name="Google Shape;77;g11beb0ec581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2ee8c2f73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12ee8c2f73c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g12ee8c2f73c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f2f0782e6_2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12f2f0782e6_2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12f2f0782e6_2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f2f0782e6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12f2f0782e6_2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note: hyperparameter tuning belum di-run</a:t>
            </a:r>
            <a:endParaRPr/>
          </a:p>
        </p:txBody>
      </p:sp>
      <p:sp>
        <p:nvSpPr>
          <p:cNvPr id="456" name="Google Shape;456;g12f2f0782e6_2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f7b0c9ec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12f7b0c9ec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note: hyperparameter tuning belum di-run</a:t>
            </a:r>
            <a:endParaRPr/>
          </a:p>
        </p:txBody>
      </p:sp>
      <p:sp>
        <p:nvSpPr>
          <p:cNvPr id="472" name="Google Shape;472;g12f7b0c9ec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ee8c2f73c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12ee8c2f73c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12ee8c2f73c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f7b0c9ec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12f7b0c9ece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12f7b0c9ece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ee8c2f73c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12ee8c2f73c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g12ee8c2f73c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f2f0782e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2f2f0782e6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12f2f0782e6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f2f0782e6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2f2f0782e6_1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12f2f0782e6_1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beb0ec581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11beb0ec581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11beb0ec581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ae4a137b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12ae4a137b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12ae4a137b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beb0ec58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11beb0ec581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11beb0ec581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ae4a137b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12ae4a137b7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12ae4a137b7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beb0ec58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11beb0ec581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11beb0ec581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ae4a137b7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12ae4a137b7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12ae4a137b7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42.png"/><Relationship Id="rId7" Type="http://schemas.openxmlformats.org/officeDocument/2006/relationships/image" Target="../media/image39.png"/><Relationship Id="rId8"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0.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2.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20" Type="http://schemas.openxmlformats.org/officeDocument/2006/relationships/image" Target="../media/image77.png"/><Relationship Id="rId11" Type="http://schemas.openxmlformats.org/officeDocument/2006/relationships/image" Target="../media/image69.png"/><Relationship Id="rId10" Type="http://schemas.openxmlformats.org/officeDocument/2006/relationships/image" Target="../media/image76.png"/><Relationship Id="rId13" Type="http://schemas.openxmlformats.org/officeDocument/2006/relationships/image" Target="../media/image78.png"/><Relationship Id="rId12"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3.png"/><Relationship Id="rId15" Type="http://schemas.openxmlformats.org/officeDocument/2006/relationships/image" Target="../media/image73.png"/><Relationship Id="rId14" Type="http://schemas.openxmlformats.org/officeDocument/2006/relationships/image" Target="../media/image70.png"/><Relationship Id="rId17" Type="http://schemas.openxmlformats.org/officeDocument/2006/relationships/image" Target="../media/image75.png"/><Relationship Id="rId16" Type="http://schemas.openxmlformats.org/officeDocument/2006/relationships/image" Target="../media/image71.png"/><Relationship Id="rId5" Type="http://schemas.openxmlformats.org/officeDocument/2006/relationships/image" Target="../media/image67.png"/><Relationship Id="rId19" Type="http://schemas.openxmlformats.org/officeDocument/2006/relationships/image" Target="../media/image82.png"/><Relationship Id="rId6" Type="http://schemas.openxmlformats.org/officeDocument/2006/relationships/image" Target="../media/image62.png"/><Relationship Id="rId18" Type="http://schemas.openxmlformats.org/officeDocument/2006/relationships/image" Target="../media/image74.png"/><Relationship Id="rId7" Type="http://schemas.openxmlformats.org/officeDocument/2006/relationships/image" Target="../media/image64.png"/><Relationship Id="rId8"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9.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0.png"/><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9.png"/><Relationship Id="rId4" Type="http://schemas.openxmlformats.org/officeDocument/2006/relationships/image" Target="../media/image85.png"/><Relationship Id="rId5" Type="http://schemas.openxmlformats.org/officeDocument/2006/relationships/image" Target="../media/image8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1.png"/><Relationship Id="rId4" Type="http://schemas.openxmlformats.org/officeDocument/2006/relationships/hyperlink" Target="https://github.com/bagusganjarl/Final-Project-Data-Scienc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560300" y="901650"/>
            <a:ext cx="5910600" cy="2124000"/>
          </a:xfrm>
          <a:prstGeom prst="rect">
            <a:avLst/>
          </a:prstGeom>
          <a:noFill/>
          <a:ln>
            <a:noFill/>
          </a:ln>
          <a:effectLst>
            <a:outerShdw blurRad="57150" rotWithShape="0" algn="bl" dir="5400000" dist="19050">
              <a:srgbClr val="000000">
                <a:alpha val="49411"/>
              </a:srgbClr>
            </a:outerShdw>
          </a:effectLst>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chemeClr val="dk1"/>
              </a:buClr>
              <a:buSzPts val="3600"/>
              <a:buFont typeface="Arial"/>
              <a:buNone/>
            </a:pPr>
            <a:r>
              <a:rPr b="1" i="0" lang="en-US" sz="3600" u="none" cap="none" strike="noStrike">
                <a:solidFill>
                  <a:schemeClr val="lt1"/>
                </a:solidFill>
                <a:latin typeface="Montserrat"/>
                <a:ea typeface="Montserrat"/>
                <a:cs typeface="Montserrat"/>
                <a:sym typeface="Montserrat"/>
              </a:rPr>
              <a:t>Car-a-thon:</a:t>
            </a:r>
            <a:endParaRPr b="1" i="0" sz="3600" u="none" cap="none" strike="noStrike">
              <a:solidFill>
                <a:schemeClr val="lt1"/>
              </a:solidFill>
              <a:latin typeface="Montserrat"/>
              <a:ea typeface="Montserrat"/>
              <a:cs typeface="Montserrat"/>
              <a:sym typeface="Montserrat"/>
            </a:endParaRPr>
          </a:p>
          <a:p>
            <a:pPr indent="0" lvl="0" marL="0" marR="0" rtl="0" algn="l">
              <a:lnSpc>
                <a:spcPct val="133333"/>
              </a:lnSpc>
              <a:spcBef>
                <a:spcPts val="0"/>
              </a:spcBef>
              <a:spcAft>
                <a:spcPts val="0"/>
              </a:spcAft>
              <a:buClr>
                <a:schemeClr val="dk1"/>
              </a:buClr>
              <a:buSzPts val="3600"/>
              <a:buFont typeface="Arial"/>
              <a:buNone/>
            </a:pPr>
            <a:r>
              <a:rPr b="1" i="0" lang="en-US" sz="3600" u="none" cap="none" strike="noStrike">
                <a:solidFill>
                  <a:schemeClr val="lt1"/>
                </a:solidFill>
                <a:latin typeface="Montserrat"/>
                <a:ea typeface="Montserrat"/>
                <a:cs typeface="Montserrat"/>
                <a:sym typeface="Montserrat"/>
              </a:rPr>
              <a:t>Used Car Auction Prices</a:t>
            </a:r>
            <a:endParaRPr b="0" i="0" sz="3200" u="none" cap="none" strike="noStrike">
              <a:solidFill>
                <a:schemeClr val="lt1"/>
              </a:solidFill>
              <a:latin typeface="Montserrat"/>
              <a:ea typeface="Montserrat"/>
              <a:cs typeface="Montserrat"/>
              <a:sym typeface="Montserrat"/>
            </a:endParaRPr>
          </a:p>
        </p:txBody>
      </p:sp>
      <p:cxnSp>
        <p:nvCxnSpPr>
          <p:cNvPr id="66" name="Google Shape;66;p1"/>
          <p:cNvCxnSpPr/>
          <p:nvPr/>
        </p:nvCxnSpPr>
        <p:spPr>
          <a:xfrm>
            <a:off x="636519" y="3188421"/>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7" name="Google Shape;67;p1"/>
          <p:cNvSpPr txBox="1"/>
          <p:nvPr/>
        </p:nvSpPr>
        <p:spPr>
          <a:xfrm>
            <a:off x="560300" y="4944210"/>
            <a:ext cx="3225000" cy="1569900"/>
          </a:xfrm>
          <a:prstGeom prst="rect">
            <a:avLst/>
          </a:prstGeom>
          <a:noFill/>
          <a:ln>
            <a:noFill/>
          </a:ln>
          <a:effectLst>
            <a:outerShdw blurRad="57150" rotWithShape="0" algn="bl" dir="5400000" dist="19050">
              <a:srgbClr val="000000">
                <a:alpha val="4941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Kelompok 7:</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Bagus Ganjar Lugina</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Bernadetha Stella</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Samuella Magdalena E</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Raihan Kurniasugianto</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M Rifqi Sarosa</a:t>
            </a:r>
            <a:endParaRPr b="0" i="0" sz="1600" u="none" cap="none" strike="noStrike">
              <a:solidFill>
                <a:srgbClr val="FFFFFF"/>
              </a:solidFill>
              <a:latin typeface="Montserrat"/>
              <a:ea typeface="Montserrat"/>
              <a:cs typeface="Montserrat"/>
              <a:sym typeface="Montserrat"/>
            </a:endParaRPr>
          </a:p>
        </p:txBody>
      </p:sp>
      <p:sp>
        <p:nvSpPr>
          <p:cNvPr id="68" name="Google Shape;68;p1"/>
          <p:cNvSpPr txBox="1"/>
          <p:nvPr/>
        </p:nvSpPr>
        <p:spPr>
          <a:xfrm>
            <a:off x="560292" y="3374291"/>
            <a:ext cx="3064500" cy="1569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Montserrat"/>
                <a:ea typeface="Montserrat"/>
                <a:cs typeface="Montserrat"/>
                <a:sym typeface="Montserrat"/>
              </a:rPr>
              <a:t>Dokumen Laporan Final Project</a:t>
            </a:r>
            <a:endParaRPr b="0" i="0" sz="1400"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12ae4a137b7_0_65"/>
          <p:cNvPicPr preferRelativeResize="0"/>
          <p:nvPr/>
        </p:nvPicPr>
        <p:blipFill rotWithShape="1">
          <a:blip r:embed="rId3">
            <a:alphaModFix/>
          </a:blip>
          <a:srcRect b="0" l="0" r="0" t="0"/>
          <a:stretch/>
        </p:blipFill>
        <p:spPr>
          <a:xfrm>
            <a:off x="6321277" y="776736"/>
            <a:ext cx="3782348" cy="1746507"/>
          </a:xfrm>
          <a:prstGeom prst="rect">
            <a:avLst/>
          </a:prstGeom>
          <a:noFill/>
          <a:ln>
            <a:noFill/>
          </a:ln>
        </p:spPr>
      </p:pic>
      <p:pic>
        <p:nvPicPr>
          <p:cNvPr id="189" name="Google Shape;189;g12ae4a137b7_0_65"/>
          <p:cNvPicPr preferRelativeResize="0"/>
          <p:nvPr/>
        </p:nvPicPr>
        <p:blipFill rotWithShape="1">
          <a:blip r:embed="rId4">
            <a:alphaModFix/>
          </a:blip>
          <a:srcRect b="0" l="0" r="0" t="0"/>
          <a:stretch/>
        </p:blipFill>
        <p:spPr>
          <a:xfrm>
            <a:off x="6321277" y="2560581"/>
            <a:ext cx="3782347" cy="1736845"/>
          </a:xfrm>
          <a:prstGeom prst="rect">
            <a:avLst/>
          </a:prstGeom>
          <a:noFill/>
          <a:ln>
            <a:noFill/>
          </a:ln>
        </p:spPr>
      </p:pic>
      <p:pic>
        <p:nvPicPr>
          <p:cNvPr id="190" name="Google Shape;190;g12ae4a137b7_0_65"/>
          <p:cNvPicPr preferRelativeResize="0"/>
          <p:nvPr/>
        </p:nvPicPr>
        <p:blipFill rotWithShape="1">
          <a:blip r:embed="rId5">
            <a:alphaModFix/>
          </a:blip>
          <a:srcRect b="0" l="0" r="0" t="0"/>
          <a:stretch/>
        </p:blipFill>
        <p:spPr>
          <a:xfrm>
            <a:off x="2339975" y="2558164"/>
            <a:ext cx="3782346" cy="1741672"/>
          </a:xfrm>
          <a:prstGeom prst="rect">
            <a:avLst/>
          </a:prstGeom>
          <a:noFill/>
          <a:ln>
            <a:noFill/>
          </a:ln>
        </p:spPr>
      </p:pic>
      <p:pic>
        <p:nvPicPr>
          <p:cNvPr id="191" name="Google Shape;191;g12ae4a137b7_0_65"/>
          <p:cNvPicPr preferRelativeResize="0"/>
          <p:nvPr/>
        </p:nvPicPr>
        <p:blipFill rotWithShape="1">
          <a:blip r:embed="rId6">
            <a:alphaModFix/>
          </a:blip>
          <a:srcRect b="0" l="0" r="0" t="0"/>
          <a:stretch/>
        </p:blipFill>
        <p:spPr>
          <a:xfrm>
            <a:off x="2339975" y="736561"/>
            <a:ext cx="3782347" cy="1736856"/>
          </a:xfrm>
          <a:prstGeom prst="rect">
            <a:avLst/>
          </a:prstGeom>
          <a:noFill/>
          <a:ln>
            <a:noFill/>
          </a:ln>
        </p:spPr>
      </p:pic>
      <p:sp>
        <p:nvSpPr>
          <p:cNvPr id="192" name="Google Shape;192;g12ae4a137b7_0_6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12ae4a137b7_0_65"/>
          <p:cNvSpPr txBox="1"/>
          <p:nvPr/>
        </p:nvSpPr>
        <p:spPr>
          <a:xfrm>
            <a:off x="859000" y="4568125"/>
            <a:ext cx="10725600" cy="2106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Pengamatan Countplot vs Target:</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Semua kolom terkecuali </a:t>
            </a:r>
            <a:r>
              <a:rPr b="1" i="0" lang="en-US" sz="1100" u="none" cap="none" strike="noStrike">
                <a:solidFill>
                  <a:schemeClr val="dk1"/>
                </a:solidFill>
                <a:latin typeface="Arial"/>
                <a:ea typeface="Arial"/>
                <a:cs typeface="Arial"/>
                <a:sym typeface="Arial"/>
              </a:rPr>
              <a:t>transmission</a:t>
            </a:r>
            <a:r>
              <a:rPr b="0" i="0" lang="en-US" sz="1100" u="none" cap="none" strike="noStrike">
                <a:solidFill>
                  <a:schemeClr val="dk1"/>
                </a:solidFill>
                <a:latin typeface="Arial"/>
                <a:ea typeface="Arial"/>
                <a:cs typeface="Arial"/>
                <a:sym typeface="Arial"/>
              </a:rPr>
              <a:t> memiliki kategori yang sangat banyak, sehingga setiap kolom dikelompokkan kembali berdasarkan jumlah terbanyak (top 10) untuk mempermudah dalam melihat distribusinya,</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Kolom </a:t>
            </a:r>
            <a:r>
              <a:rPr b="1" i="0" lang="en-US" sz="1100" u="none" cap="none" strike="noStrike">
                <a:solidFill>
                  <a:schemeClr val="dk1"/>
                </a:solidFill>
                <a:latin typeface="Arial"/>
                <a:ea typeface="Arial"/>
                <a:cs typeface="Arial"/>
                <a:sym typeface="Arial"/>
              </a:rPr>
              <a:t>vin</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saledate</a:t>
            </a:r>
            <a:r>
              <a:rPr b="0" i="0" lang="en-US" sz="1100" u="none" cap="none" strike="noStrike">
                <a:solidFill>
                  <a:schemeClr val="dk1"/>
                </a:solidFill>
                <a:latin typeface="Arial"/>
                <a:ea typeface="Arial"/>
                <a:cs typeface="Arial"/>
                <a:sym typeface="Arial"/>
              </a:rPr>
              <a:t> tidak perlu dilihat korelasinya kepada </a:t>
            </a:r>
            <a:r>
              <a:rPr b="1" i="0" lang="en-US" sz="1100" u="none" cap="none" strike="noStrike">
                <a:solidFill>
                  <a:schemeClr val="dk1"/>
                </a:solidFill>
                <a:latin typeface="Arial"/>
                <a:ea typeface="Arial"/>
                <a:cs typeface="Arial"/>
                <a:sym typeface="Arial"/>
              </a:rPr>
              <a:t>target</a:t>
            </a:r>
            <a:r>
              <a:rPr b="0" i="0" lang="en-US" sz="1100" u="none" cap="none" strike="noStrike">
                <a:solidFill>
                  <a:schemeClr val="dk1"/>
                </a:solidFill>
                <a:latin typeface="Arial"/>
                <a:ea typeface="Arial"/>
                <a:cs typeface="Arial"/>
                <a:sym typeface="Arial"/>
              </a:rPr>
              <a:t> dikarenakan secara bisnis </a:t>
            </a:r>
            <a:r>
              <a:rPr b="1" i="0" lang="en-US" sz="1100" u="none" cap="none" strike="noStrike">
                <a:solidFill>
                  <a:schemeClr val="dk1"/>
                </a:solidFill>
                <a:latin typeface="Arial"/>
                <a:ea typeface="Arial"/>
                <a:cs typeface="Arial"/>
                <a:sym typeface="Arial"/>
              </a:rPr>
              <a:t>vin</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saledate</a:t>
            </a:r>
            <a:r>
              <a:rPr b="0" i="0" lang="en-US" sz="1100" u="none" cap="none" strike="noStrike">
                <a:solidFill>
                  <a:schemeClr val="dk1"/>
                </a:solidFill>
                <a:latin typeface="Arial"/>
                <a:ea typeface="Arial"/>
                <a:cs typeface="Arial"/>
                <a:sym typeface="Arial"/>
              </a:rPr>
              <a:t> tidak berpengaruh kepada harga sebuah mobil (</a:t>
            </a:r>
            <a:r>
              <a:rPr b="1" i="0" lang="en-US" sz="1100" u="none" cap="none" strike="noStrike">
                <a:solidFill>
                  <a:schemeClr val="dk1"/>
                </a:solidFill>
                <a:latin typeface="Arial"/>
                <a:ea typeface="Arial"/>
                <a:cs typeface="Arial"/>
                <a:sym typeface="Arial"/>
              </a:rPr>
              <a:t>sellingprice</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Distribusi transmisi automatic tampaknya cenderung memiliki selling price yang lebih tinggi ketimbang transmisi manual (hal ini menunjukkan bahwa </a:t>
            </a:r>
            <a:r>
              <a:rPr b="1" i="0" lang="en-US" sz="1100" u="none" cap="none" strike="noStrike">
                <a:solidFill>
                  <a:schemeClr val="dk1"/>
                </a:solidFill>
                <a:latin typeface="Arial"/>
                <a:ea typeface="Arial"/>
                <a:cs typeface="Arial"/>
                <a:sym typeface="Arial"/>
              </a:rPr>
              <a:t>transmission</a:t>
            </a:r>
            <a:r>
              <a:rPr b="0" i="0" lang="en-US" sz="1100" u="none" cap="none" strike="noStrike">
                <a:solidFill>
                  <a:schemeClr val="dk1"/>
                </a:solidFill>
                <a:latin typeface="Arial"/>
                <a:ea typeface="Arial"/>
                <a:cs typeface="Arial"/>
                <a:sym typeface="Arial"/>
              </a:rPr>
              <a:t> menjadi fitur yang promising untuk digunakan dalam pemodelan),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Sepertinya feature </a:t>
            </a:r>
            <a:r>
              <a:rPr b="1" i="0" lang="en-US" sz="1100" u="none" cap="none" strike="noStrike">
                <a:solidFill>
                  <a:schemeClr val="dk1"/>
                </a:solidFill>
                <a:latin typeface="Arial"/>
                <a:ea typeface="Arial"/>
                <a:cs typeface="Arial"/>
                <a:sym typeface="Arial"/>
              </a:rPr>
              <a:t>make</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body</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interior</a:t>
            </a:r>
            <a:r>
              <a:rPr b="0" i="0" lang="en-US" sz="1100" u="none" cap="none" strike="noStrike">
                <a:solidFill>
                  <a:schemeClr val="dk1"/>
                </a:solidFill>
                <a:latin typeface="Arial"/>
                <a:ea typeface="Arial"/>
                <a:cs typeface="Arial"/>
                <a:sym typeface="Arial"/>
              </a:rPr>
              <a:t> memiliki perbedaan jumlah yang signifikan antar kategorinya (perlu ditangani lebih lanjut dengan feature encoding),</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Sepertinya feature </a:t>
            </a:r>
            <a:r>
              <a:rPr b="1" i="0" lang="en-US" sz="1100" u="none" cap="none" strike="noStrike">
                <a:solidFill>
                  <a:schemeClr val="dk1"/>
                </a:solidFill>
                <a:latin typeface="Arial"/>
                <a:ea typeface="Arial"/>
                <a:cs typeface="Arial"/>
                <a:sym typeface="Arial"/>
              </a:rPr>
              <a:t>state</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color</a:t>
            </a:r>
            <a:r>
              <a:rPr b="0" i="0" lang="en-US" sz="1100" u="none" cap="none" strike="noStrike">
                <a:solidFill>
                  <a:schemeClr val="dk1"/>
                </a:solidFill>
                <a:latin typeface="Arial"/>
                <a:ea typeface="Arial"/>
                <a:cs typeface="Arial"/>
                <a:sym typeface="Arial"/>
              </a:rPr>
              <a:t> memiliki distribusi yang terlihat signifikan antara top 5 kategori dengan yang lainnya, namun antar kategori top 5-nya tidak memiliki perbedaan distribusi yang signifikan.</a:t>
            </a:r>
            <a:endParaRPr b="0" i="0" sz="1100" u="none" cap="none" strike="noStrike">
              <a:solidFill>
                <a:schemeClr val="dk1"/>
              </a:solidFill>
              <a:latin typeface="Arial"/>
              <a:ea typeface="Arial"/>
              <a:cs typeface="Arial"/>
              <a:sym typeface="Arial"/>
            </a:endParaRPr>
          </a:p>
        </p:txBody>
      </p:sp>
      <p:sp>
        <p:nvSpPr>
          <p:cNvPr id="194" name="Google Shape;194;g12ae4a137b7_0_65"/>
          <p:cNvSpPr txBox="1"/>
          <p:nvPr/>
        </p:nvSpPr>
        <p:spPr>
          <a:xfrm>
            <a:off x="1041726" y="101725"/>
            <a:ext cx="9061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Multivariate Analysis (Categorical)</a:t>
            </a:r>
            <a:endParaRPr b="1" i="0" sz="32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2885b4b630_1_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EDA Conclusion</a:t>
            </a:r>
            <a:endParaRPr b="1" i="0" sz="3200" u="none" cap="none" strike="noStrike">
              <a:solidFill>
                <a:srgbClr val="0198A3"/>
              </a:solidFill>
              <a:latin typeface="Montserrat"/>
              <a:ea typeface="Montserrat"/>
              <a:cs typeface="Montserrat"/>
              <a:sym typeface="Montserrat"/>
            </a:endParaRPr>
          </a:p>
        </p:txBody>
      </p:sp>
      <p:sp>
        <p:nvSpPr>
          <p:cNvPr id="201" name="Google Shape;201;g12885b4b630_1_0"/>
          <p:cNvSpPr txBox="1"/>
          <p:nvPr>
            <p:ph idx="1" type="body"/>
          </p:nvPr>
        </p:nvSpPr>
        <p:spPr>
          <a:xfrm>
            <a:off x="696525" y="1780950"/>
            <a:ext cx="10316400" cy="304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Clr>
                <a:schemeClr val="dk1"/>
              </a:buClr>
              <a:buSzPts val="1100"/>
              <a:buFont typeface="Arial"/>
              <a:buNone/>
            </a:pPr>
            <a:r>
              <a:rPr lang="en-US" sz="1600">
                <a:latin typeface="Arial"/>
                <a:ea typeface="Arial"/>
                <a:cs typeface="Arial"/>
                <a:sym typeface="Arial"/>
              </a:rPr>
              <a:t>Beberapa hal yang ditemukan dari </a:t>
            </a:r>
            <a:r>
              <a:rPr b="1" lang="en-US" sz="1600">
                <a:latin typeface="Arial"/>
                <a:ea typeface="Arial"/>
                <a:cs typeface="Arial"/>
                <a:sym typeface="Arial"/>
              </a:rPr>
              <a:t>EDA</a:t>
            </a:r>
            <a:r>
              <a:rPr lang="en-US" sz="1600">
                <a:latin typeface="Arial"/>
                <a:ea typeface="Arial"/>
                <a:cs typeface="Arial"/>
                <a:sym typeface="Arial"/>
              </a:rPr>
              <a:t> dataset di atas sebagai berikut:</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Data terlihat valid dan tidak ada kecacatan yang signifikan,</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Beberapa kolom perlu ditinjau ulang di </a:t>
            </a:r>
            <a:r>
              <a:rPr i="1" lang="en-US" sz="1600">
                <a:latin typeface="Arial"/>
                <a:ea typeface="Arial"/>
                <a:cs typeface="Arial"/>
                <a:sym typeface="Arial"/>
              </a:rPr>
              <a:t>pre-processing</a:t>
            </a:r>
            <a:r>
              <a:rPr lang="en-US" sz="1600">
                <a:latin typeface="Arial"/>
                <a:ea typeface="Arial"/>
                <a:cs typeface="Arial"/>
                <a:sym typeface="Arial"/>
              </a:rPr>
              <a:t> (huruf besar/kecil, </a:t>
            </a:r>
            <a:r>
              <a:rPr i="1" lang="en-US" sz="1600">
                <a:latin typeface="Arial"/>
                <a:ea typeface="Arial"/>
                <a:cs typeface="Arial"/>
                <a:sym typeface="Arial"/>
              </a:rPr>
              <a:t>missing values</a:t>
            </a:r>
            <a:r>
              <a:rPr lang="en-US" sz="1600">
                <a:latin typeface="Arial"/>
                <a:ea typeface="Arial"/>
                <a:cs typeface="Arial"/>
                <a:sym typeface="Arial"/>
              </a:rPr>
              <a:t>, dan duplikat),</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Ada beberapa distribusi yang </a:t>
            </a:r>
            <a:r>
              <a:rPr i="1" lang="en-US" sz="1600">
                <a:latin typeface="Arial"/>
                <a:ea typeface="Arial"/>
                <a:cs typeface="Arial"/>
                <a:sym typeface="Arial"/>
              </a:rPr>
              <a:t>skewed</a:t>
            </a:r>
            <a:r>
              <a:rPr lang="en-US" sz="1600">
                <a:latin typeface="Arial"/>
                <a:ea typeface="Arial"/>
                <a:cs typeface="Arial"/>
                <a:sym typeface="Arial"/>
              </a:rPr>
              <a:t> atau bahkan ada distribusi dengan arah yang tidak jelas (</a:t>
            </a:r>
            <a:r>
              <a:rPr b="1" lang="en-US" sz="1600">
                <a:latin typeface="Arial"/>
                <a:ea typeface="Arial"/>
                <a:cs typeface="Arial"/>
                <a:sym typeface="Arial"/>
              </a:rPr>
              <a:t>condition</a:t>
            </a:r>
            <a:r>
              <a:rPr lang="en-US" sz="1600">
                <a:latin typeface="Arial"/>
                <a:ea typeface="Arial"/>
                <a:cs typeface="Arial"/>
                <a:sym typeface="Arial"/>
              </a:rPr>
              <a:t>) dan memiliki outlier,</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Beberapa fitur memiliki korelasi yang jelas, sehingga akan dipakai dalam pemodelan,</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Kolom yang memiliki jumlah </a:t>
            </a:r>
            <a:r>
              <a:rPr b="1" lang="en-US" sz="1600">
                <a:latin typeface="Arial"/>
                <a:ea typeface="Arial"/>
                <a:cs typeface="Arial"/>
                <a:sym typeface="Arial"/>
              </a:rPr>
              <a:t>unique values</a:t>
            </a:r>
            <a:r>
              <a:rPr lang="en-US" sz="1600">
                <a:latin typeface="Arial"/>
                <a:ea typeface="Arial"/>
                <a:cs typeface="Arial"/>
                <a:sym typeface="Arial"/>
              </a:rPr>
              <a:t> banyak perlu dihandle lebih lanjut pada </a:t>
            </a:r>
            <a:r>
              <a:rPr i="1" lang="en-US" sz="1600">
                <a:latin typeface="Arial"/>
                <a:ea typeface="Arial"/>
                <a:cs typeface="Arial"/>
                <a:sym typeface="Arial"/>
              </a:rPr>
              <a:t>feature encoding,</a:t>
            </a:r>
            <a:endParaRPr i="1"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Ada feature </a:t>
            </a:r>
            <a:r>
              <a:rPr b="1" lang="en-US" sz="1600">
                <a:latin typeface="Arial"/>
                <a:ea typeface="Arial"/>
                <a:cs typeface="Arial"/>
                <a:sym typeface="Arial"/>
              </a:rPr>
              <a:t>year</a:t>
            </a:r>
            <a:r>
              <a:rPr lang="en-US" sz="1600">
                <a:latin typeface="Arial"/>
                <a:ea typeface="Arial"/>
                <a:cs typeface="Arial"/>
                <a:sym typeface="Arial"/>
              </a:rPr>
              <a:t>, </a:t>
            </a:r>
            <a:r>
              <a:rPr b="1" lang="en-US" sz="1600">
                <a:latin typeface="Arial"/>
                <a:ea typeface="Arial"/>
                <a:cs typeface="Arial"/>
                <a:sym typeface="Arial"/>
              </a:rPr>
              <a:t>condition</a:t>
            </a:r>
            <a:r>
              <a:rPr lang="en-US" sz="1600">
                <a:latin typeface="Arial"/>
                <a:ea typeface="Arial"/>
                <a:cs typeface="Arial"/>
                <a:sym typeface="Arial"/>
              </a:rPr>
              <a:t>, </a:t>
            </a:r>
            <a:r>
              <a:rPr b="1" lang="en-US" sz="1600">
                <a:latin typeface="Arial"/>
                <a:ea typeface="Arial"/>
                <a:cs typeface="Arial"/>
                <a:sym typeface="Arial"/>
              </a:rPr>
              <a:t>odometer</a:t>
            </a:r>
            <a:r>
              <a:rPr lang="en-US" sz="1600">
                <a:latin typeface="Arial"/>
                <a:ea typeface="Arial"/>
                <a:cs typeface="Arial"/>
                <a:sym typeface="Arial"/>
              </a:rPr>
              <a:t> memiliki korelasi yang tinggi satu sama lain sehingga kemungkinan feature tersebut redundan dan perlu ada feature yang didrop,</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Dari fitur kategorikal, kolom </a:t>
            </a:r>
            <a:r>
              <a:rPr b="1" lang="en-US" sz="1600">
                <a:latin typeface="Arial"/>
                <a:ea typeface="Arial"/>
                <a:cs typeface="Arial"/>
                <a:sym typeface="Arial"/>
              </a:rPr>
              <a:t>transmission</a:t>
            </a:r>
            <a:r>
              <a:rPr lang="en-US" sz="1600">
                <a:latin typeface="Arial"/>
                <a:ea typeface="Arial"/>
                <a:cs typeface="Arial"/>
                <a:sym typeface="Arial"/>
              </a:rPr>
              <a:t> sepertinya berguna untuk menjadi prediktor model.</a:t>
            </a:r>
            <a:endParaRPr sz="16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1beb0ec581_0_36"/>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Business Insight</a:t>
            </a:r>
            <a:endParaRPr b="1" i="0" sz="3200" u="none" cap="none" strike="noStrike">
              <a:solidFill>
                <a:srgbClr val="0198A3"/>
              </a:solidFill>
              <a:latin typeface="Montserrat"/>
              <a:ea typeface="Montserrat"/>
              <a:cs typeface="Montserrat"/>
              <a:sym typeface="Montserrat"/>
            </a:endParaRPr>
          </a:p>
        </p:txBody>
      </p:sp>
      <p:pic>
        <p:nvPicPr>
          <p:cNvPr id="208" name="Google Shape;208;g11beb0ec581_0_36"/>
          <p:cNvPicPr preferRelativeResize="0"/>
          <p:nvPr/>
        </p:nvPicPr>
        <p:blipFill rotWithShape="1">
          <a:blip r:embed="rId3">
            <a:alphaModFix/>
          </a:blip>
          <a:srcRect b="0" l="0" r="0" t="0"/>
          <a:stretch/>
        </p:blipFill>
        <p:spPr>
          <a:xfrm>
            <a:off x="991575" y="1788125"/>
            <a:ext cx="7756835" cy="3281738"/>
          </a:xfrm>
          <a:prstGeom prst="rect">
            <a:avLst/>
          </a:prstGeom>
          <a:noFill/>
          <a:ln>
            <a:noFill/>
          </a:ln>
        </p:spPr>
      </p:pic>
      <p:sp>
        <p:nvSpPr>
          <p:cNvPr id="209" name="Google Shape;209;g11beb0ec581_0_36"/>
          <p:cNvSpPr txBox="1"/>
          <p:nvPr/>
        </p:nvSpPr>
        <p:spPr>
          <a:xfrm>
            <a:off x="8889075" y="2026325"/>
            <a:ext cx="2770800" cy="1693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Dari </a:t>
            </a:r>
            <a:r>
              <a:rPr b="1" i="0" lang="en-US" sz="1400" u="none" cap="none" strike="noStrike">
                <a:solidFill>
                  <a:srgbClr val="000000"/>
                </a:solidFill>
                <a:latin typeface="Arial"/>
                <a:ea typeface="Arial"/>
                <a:cs typeface="Arial"/>
                <a:sym typeface="Arial"/>
              </a:rPr>
              <a:t>count plot</a:t>
            </a:r>
            <a:r>
              <a:rPr b="0" i="0" lang="en-US" sz="1400" u="none" cap="none" strike="noStrike">
                <a:solidFill>
                  <a:srgbClr val="000000"/>
                </a:solidFill>
                <a:latin typeface="Arial"/>
                <a:ea typeface="Arial"/>
                <a:cs typeface="Arial"/>
                <a:sym typeface="Arial"/>
              </a:rPr>
              <a:t> berikut bisa didapatkan insight bahwa harga mobil dengan kategori </a:t>
            </a:r>
            <a:r>
              <a:rPr b="1" i="0" lang="en-US" sz="1400" u="none" cap="none" strike="noStrike">
                <a:solidFill>
                  <a:srgbClr val="000000"/>
                </a:solidFill>
                <a:latin typeface="Arial"/>
                <a:ea typeface="Arial"/>
                <a:cs typeface="Arial"/>
                <a:sym typeface="Arial"/>
              </a:rPr>
              <a:t>medium</a:t>
            </a:r>
            <a:r>
              <a:rPr b="0" i="0" lang="en-US" sz="1400" u="none" cap="none" strike="noStrike">
                <a:solidFill>
                  <a:srgbClr val="000000"/>
                </a:solidFill>
                <a:latin typeface="Arial"/>
                <a:ea typeface="Arial"/>
                <a:cs typeface="Arial"/>
                <a:sym typeface="Arial"/>
              </a:rPr>
              <a:t> memiliki jumlah terbanyak, sedangkan kategori </a:t>
            </a:r>
            <a:r>
              <a:rPr b="1" i="0" lang="en-US" sz="1400" u="none" cap="none" strike="noStrike">
                <a:solidFill>
                  <a:srgbClr val="000000"/>
                </a:solidFill>
                <a:latin typeface="Arial"/>
                <a:ea typeface="Arial"/>
                <a:cs typeface="Arial"/>
                <a:sym typeface="Arial"/>
              </a:rPr>
              <a:t>high</a:t>
            </a:r>
            <a:r>
              <a:rPr b="0" i="0" lang="en-US" sz="1400" u="none" cap="none" strike="noStrike">
                <a:solidFill>
                  <a:srgbClr val="000000"/>
                </a:solidFill>
                <a:latin typeface="Arial"/>
                <a:ea typeface="Arial"/>
                <a:cs typeface="Arial"/>
                <a:sym typeface="Arial"/>
              </a:rPr>
              <a:t> memiliki kategori yang paling sedikit.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2885b4b630_1_17"/>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Business Insight</a:t>
            </a:r>
            <a:endParaRPr b="1" i="0" sz="3200" u="none" cap="none" strike="noStrike">
              <a:solidFill>
                <a:srgbClr val="0198A3"/>
              </a:solidFill>
              <a:latin typeface="Montserrat"/>
              <a:ea typeface="Montserrat"/>
              <a:cs typeface="Montserrat"/>
              <a:sym typeface="Montserrat"/>
            </a:endParaRPr>
          </a:p>
        </p:txBody>
      </p:sp>
      <p:pic>
        <p:nvPicPr>
          <p:cNvPr id="216" name="Google Shape;216;g12885b4b630_1_17"/>
          <p:cNvPicPr preferRelativeResize="0"/>
          <p:nvPr/>
        </p:nvPicPr>
        <p:blipFill rotWithShape="1">
          <a:blip r:embed="rId3">
            <a:alphaModFix/>
          </a:blip>
          <a:srcRect b="0" l="0" r="0" t="0"/>
          <a:stretch/>
        </p:blipFill>
        <p:spPr>
          <a:xfrm>
            <a:off x="1421175" y="891250"/>
            <a:ext cx="9349640" cy="4171951"/>
          </a:xfrm>
          <a:prstGeom prst="rect">
            <a:avLst/>
          </a:prstGeom>
          <a:noFill/>
          <a:ln>
            <a:noFill/>
          </a:ln>
        </p:spPr>
      </p:pic>
      <p:sp>
        <p:nvSpPr>
          <p:cNvPr id="217" name="Google Shape;217;g12885b4b630_1_17"/>
          <p:cNvSpPr txBox="1"/>
          <p:nvPr/>
        </p:nvSpPr>
        <p:spPr>
          <a:xfrm>
            <a:off x="1421175" y="5478875"/>
            <a:ext cx="934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Dari transmission bisa dilihat bahwa mobil dari dataset tersebut adalah automatic.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2f2f0782e6_2_176"/>
          <p:cNvSpPr txBox="1"/>
          <p:nvPr>
            <p:ph type="title"/>
          </p:nvPr>
        </p:nvSpPr>
        <p:spPr>
          <a:xfrm>
            <a:off x="933600" y="2867800"/>
            <a:ext cx="10324800" cy="1122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9000"/>
              <a:t>Stage 2</a:t>
            </a:r>
            <a:endParaRPr sz="9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2c483a3952_0_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Data Cleansing</a:t>
            </a:r>
            <a:endParaRPr b="1" i="0" sz="3200" u="none" cap="none" strike="noStrike">
              <a:solidFill>
                <a:srgbClr val="0198A3"/>
              </a:solidFill>
              <a:latin typeface="Montserrat"/>
              <a:ea typeface="Montserrat"/>
              <a:cs typeface="Montserrat"/>
              <a:sym typeface="Montserrat"/>
            </a:endParaRPr>
          </a:p>
        </p:txBody>
      </p:sp>
      <p:sp>
        <p:nvSpPr>
          <p:cNvPr id="230" name="Google Shape;230;g12c483a3952_0_0"/>
          <p:cNvSpPr txBox="1"/>
          <p:nvPr/>
        </p:nvSpPr>
        <p:spPr>
          <a:xfrm>
            <a:off x="4197950" y="979025"/>
            <a:ext cx="6527700" cy="25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Beberapa kolom yang akan di-</a:t>
            </a:r>
            <a:r>
              <a:rPr b="0" i="1" lang="en-US" sz="1200" u="none" cap="none" strike="noStrike">
                <a:solidFill>
                  <a:schemeClr val="dk1"/>
                </a:solidFill>
                <a:latin typeface="Arial"/>
                <a:ea typeface="Arial"/>
                <a:cs typeface="Arial"/>
                <a:sym typeface="Arial"/>
              </a:rPr>
              <a:t>drop</a:t>
            </a:r>
            <a:r>
              <a:rPr b="0" i="0" lang="en-US" sz="1200" u="none" cap="none" strike="noStrike">
                <a:solidFill>
                  <a:schemeClr val="dk1"/>
                </a:solidFill>
                <a:latin typeface="Arial"/>
                <a:ea typeface="Arial"/>
                <a:cs typeface="Arial"/>
                <a:sym typeface="Arial"/>
              </a:rPr>
              <a:t> antara lain:</a:t>
            </a:r>
            <a:endParaRPr b="0" i="0" sz="1200" u="none" cap="none" strike="noStrike">
              <a:solidFill>
                <a:schemeClr val="dk1"/>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mmr</a:t>
            </a:r>
            <a:r>
              <a:rPr b="0" i="0" lang="en-US" sz="1200" u="none" cap="none" strike="noStrike">
                <a:solidFill>
                  <a:schemeClr val="dk1"/>
                </a:solidFill>
                <a:latin typeface="Arial"/>
                <a:ea typeface="Arial"/>
                <a:cs typeface="Arial"/>
                <a:sym typeface="Arial"/>
              </a:rPr>
              <a:t>, karena nilai mmr memiliki korelasi yang kuat terhadap </a:t>
            </a:r>
            <a:r>
              <a:rPr b="1" i="0" lang="en-US" sz="1200" u="none" cap="none" strike="noStrike">
                <a:solidFill>
                  <a:schemeClr val="dk1"/>
                </a:solidFill>
                <a:latin typeface="Arial"/>
                <a:ea typeface="Arial"/>
                <a:cs typeface="Arial"/>
                <a:sym typeface="Arial"/>
              </a:rPr>
              <a:t>sellingprice</a:t>
            </a:r>
            <a:r>
              <a:rPr b="0" i="0" lang="en-US"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state</a:t>
            </a:r>
            <a:r>
              <a:rPr b="0" i="0" lang="en-US" sz="1200" u="none" cap="none" strike="noStrike">
                <a:solidFill>
                  <a:schemeClr val="dk1"/>
                </a:solidFill>
                <a:latin typeface="Arial"/>
                <a:ea typeface="Arial"/>
                <a:cs typeface="Arial"/>
                <a:sym typeface="Arial"/>
              </a:rPr>
              <a:t>, memiliki persebaran rasio segmentasi harga (low/med/high) yang sama antar statenya,</a:t>
            </a:r>
            <a:endParaRPr b="0" i="0" sz="1200" u="none" cap="none" strike="noStrike">
              <a:solidFill>
                <a:schemeClr val="dk1"/>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vin</a:t>
            </a:r>
            <a:r>
              <a:rPr b="0" i="0" lang="en-US" sz="1200" u="none" cap="none" strike="noStrike">
                <a:solidFill>
                  <a:schemeClr val="dk1"/>
                </a:solidFill>
                <a:latin typeface="Arial"/>
                <a:ea typeface="Arial"/>
                <a:cs typeface="Arial"/>
                <a:sym typeface="Arial"/>
              </a:rPr>
              <a:t>, secara bisnis vin atau nomor identitas kendaraan tidak memiliki pengaruh terhadap </a:t>
            </a:r>
            <a:r>
              <a:rPr b="1" i="0" lang="en-US" sz="1200" u="none" cap="none" strike="noStrike">
                <a:solidFill>
                  <a:schemeClr val="dk1"/>
                </a:solidFill>
                <a:latin typeface="Arial"/>
                <a:ea typeface="Arial"/>
                <a:cs typeface="Arial"/>
                <a:sym typeface="Arial"/>
              </a:rPr>
              <a:t>sellingprice</a:t>
            </a:r>
            <a:r>
              <a:rPr b="0" i="0" lang="en-US"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interior</a:t>
            </a:r>
            <a:r>
              <a:rPr b="0" i="0" lang="en-US" sz="1200" u="none" cap="none" strike="noStrike">
                <a:solidFill>
                  <a:schemeClr val="dk1"/>
                </a:solidFill>
                <a:latin typeface="Arial"/>
                <a:ea typeface="Arial"/>
                <a:cs typeface="Arial"/>
                <a:sym typeface="Arial"/>
              </a:rPr>
              <a:t>, karena warna interior bukan menjadi hal utama dalam pembelian suatu mobil melainkan color exteriornya,</a:t>
            </a:r>
            <a:endParaRPr b="0" i="0" sz="1200" u="none" cap="none" strike="noStrike">
              <a:solidFill>
                <a:schemeClr val="dk1"/>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seller, </a:t>
            </a:r>
            <a:r>
              <a:rPr b="0" i="0" lang="en-US" sz="1200" u="none" cap="none" strike="noStrike">
                <a:solidFill>
                  <a:schemeClr val="dk1"/>
                </a:solidFill>
                <a:latin typeface="Arial"/>
                <a:ea typeface="Arial"/>
                <a:cs typeface="Arial"/>
                <a:sym typeface="Arial"/>
              </a:rPr>
              <a:t>karena </a:t>
            </a:r>
            <a:r>
              <a:rPr b="0" i="0" lang="en-US" sz="1200" u="none" cap="none" strike="noStrike">
                <a:solidFill>
                  <a:schemeClr val="dk1"/>
                </a:solidFill>
                <a:highlight>
                  <a:schemeClr val="lt1"/>
                </a:highlight>
                <a:latin typeface="Arial"/>
                <a:ea typeface="Arial"/>
                <a:cs typeface="Arial"/>
                <a:sym typeface="Arial"/>
              </a:rPr>
              <a:t>perusahaan Car-a-thon tidak melihat seller, kami tetap akan melakukan filtering pada kendaraan berdasarkan kondisi, odometer, dll (fair value). Sehingga, siapapun sellernya bisa melakukan penjualan (tidak ada perbedaan). Kolom `seller` memiliki jumlah unique values yang sangat banyak (kardinalitas tinggi), sehingga akan menyulitkan ketika melakukan feature encoding.</a:t>
            </a:r>
            <a:endParaRPr b="0" i="0" sz="1200" u="none" cap="none" strike="noStrike">
              <a:solidFill>
                <a:schemeClr val="dk1"/>
              </a:solidFill>
              <a:latin typeface="Arial"/>
              <a:ea typeface="Arial"/>
              <a:cs typeface="Arial"/>
              <a:sym typeface="Arial"/>
            </a:endParaRPr>
          </a:p>
        </p:txBody>
      </p:sp>
      <p:pic>
        <p:nvPicPr>
          <p:cNvPr id="231" name="Google Shape;231;g12c483a3952_0_0"/>
          <p:cNvPicPr preferRelativeResize="0"/>
          <p:nvPr/>
        </p:nvPicPr>
        <p:blipFill rotWithShape="1">
          <a:blip r:embed="rId3">
            <a:alphaModFix/>
          </a:blip>
          <a:srcRect b="0" l="0" r="0" t="0"/>
          <a:stretch/>
        </p:blipFill>
        <p:spPr>
          <a:xfrm>
            <a:off x="4514789" y="4026012"/>
            <a:ext cx="2894880" cy="233237"/>
          </a:xfrm>
          <a:prstGeom prst="rect">
            <a:avLst/>
          </a:prstGeom>
          <a:noFill/>
          <a:ln>
            <a:noFill/>
          </a:ln>
        </p:spPr>
      </p:pic>
      <p:pic>
        <p:nvPicPr>
          <p:cNvPr id="232" name="Google Shape;232;g12c483a3952_0_0"/>
          <p:cNvPicPr preferRelativeResize="0"/>
          <p:nvPr/>
        </p:nvPicPr>
        <p:blipFill rotWithShape="1">
          <a:blip r:embed="rId4">
            <a:alphaModFix/>
          </a:blip>
          <a:srcRect b="0" l="0" r="0" t="0"/>
          <a:stretch/>
        </p:blipFill>
        <p:spPr>
          <a:xfrm>
            <a:off x="4514789" y="4375813"/>
            <a:ext cx="3011498" cy="240097"/>
          </a:xfrm>
          <a:prstGeom prst="rect">
            <a:avLst/>
          </a:prstGeom>
          <a:noFill/>
          <a:ln>
            <a:noFill/>
          </a:ln>
        </p:spPr>
      </p:pic>
      <p:pic>
        <p:nvPicPr>
          <p:cNvPr id="233" name="Google Shape;233;g12c483a3952_0_0"/>
          <p:cNvPicPr preferRelativeResize="0"/>
          <p:nvPr/>
        </p:nvPicPr>
        <p:blipFill rotWithShape="1">
          <a:blip r:embed="rId5">
            <a:alphaModFix/>
          </a:blip>
          <a:srcRect b="0" l="0" r="0" t="0"/>
          <a:stretch/>
        </p:blipFill>
        <p:spPr>
          <a:xfrm>
            <a:off x="4514789" y="4732474"/>
            <a:ext cx="2894880" cy="226377"/>
          </a:xfrm>
          <a:prstGeom prst="rect">
            <a:avLst/>
          </a:prstGeom>
          <a:noFill/>
          <a:ln>
            <a:noFill/>
          </a:ln>
        </p:spPr>
      </p:pic>
      <p:pic>
        <p:nvPicPr>
          <p:cNvPr id="234" name="Google Shape;234;g12c483a3952_0_0"/>
          <p:cNvPicPr preferRelativeResize="0"/>
          <p:nvPr/>
        </p:nvPicPr>
        <p:blipFill rotWithShape="1">
          <a:blip r:embed="rId6">
            <a:alphaModFix/>
          </a:blip>
          <a:srcRect b="0" l="0" r="0" t="0"/>
          <a:stretch/>
        </p:blipFill>
        <p:spPr>
          <a:xfrm>
            <a:off x="4514789" y="5075422"/>
            <a:ext cx="3162416" cy="246957"/>
          </a:xfrm>
          <a:prstGeom prst="rect">
            <a:avLst/>
          </a:prstGeom>
          <a:noFill/>
          <a:ln>
            <a:noFill/>
          </a:ln>
        </p:spPr>
      </p:pic>
      <p:pic>
        <p:nvPicPr>
          <p:cNvPr id="235" name="Google Shape;235;g12c483a3952_0_0"/>
          <p:cNvPicPr preferRelativeResize="0"/>
          <p:nvPr/>
        </p:nvPicPr>
        <p:blipFill rotWithShape="1">
          <a:blip r:embed="rId7">
            <a:alphaModFix/>
          </a:blip>
          <a:srcRect b="0" l="0" r="0" t="0"/>
          <a:stretch/>
        </p:blipFill>
        <p:spPr>
          <a:xfrm>
            <a:off x="4514789" y="5438943"/>
            <a:ext cx="3045798" cy="226377"/>
          </a:xfrm>
          <a:prstGeom prst="rect">
            <a:avLst/>
          </a:prstGeom>
          <a:noFill/>
          <a:ln>
            <a:noFill/>
          </a:ln>
        </p:spPr>
      </p:pic>
      <p:pic>
        <p:nvPicPr>
          <p:cNvPr id="236" name="Google Shape;236;g12c483a3952_0_0"/>
          <p:cNvPicPr preferRelativeResize="0"/>
          <p:nvPr/>
        </p:nvPicPr>
        <p:blipFill rotWithShape="1">
          <a:blip r:embed="rId8">
            <a:alphaModFix/>
          </a:blip>
          <a:srcRect b="0" l="0" r="0" t="0"/>
          <a:stretch/>
        </p:blipFill>
        <p:spPr>
          <a:xfrm>
            <a:off x="1466350" y="979025"/>
            <a:ext cx="2420974" cy="2671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2c483a3952_0_19"/>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Handle Missing Values</a:t>
            </a:r>
            <a:endParaRPr b="1" i="0" sz="3200" u="none" cap="none" strike="noStrike">
              <a:solidFill>
                <a:srgbClr val="0198A3"/>
              </a:solidFill>
              <a:latin typeface="Montserrat"/>
              <a:ea typeface="Montserrat"/>
              <a:cs typeface="Montserrat"/>
              <a:sym typeface="Montserrat"/>
            </a:endParaRPr>
          </a:p>
        </p:txBody>
      </p:sp>
      <p:sp>
        <p:nvSpPr>
          <p:cNvPr id="243" name="Google Shape;243;g12c483a3952_0_19"/>
          <p:cNvSpPr txBox="1"/>
          <p:nvPr/>
        </p:nvSpPr>
        <p:spPr>
          <a:xfrm>
            <a:off x="1258600" y="1389950"/>
            <a:ext cx="3910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Jumlah Missing Values Tiap Kolom</a:t>
            </a:r>
            <a:endParaRPr b="0" i="0" sz="1200" u="none" cap="none" strike="noStrike">
              <a:solidFill>
                <a:schemeClr val="lt1"/>
              </a:solidFill>
              <a:latin typeface="Arial"/>
              <a:ea typeface="Arial"/>
              <a:cs typeface="Arial"/>
              <a:sym typeface="Arial"/>
            </a:endParaRPr>
          </a:p>
        </p:txBody>
      </p:sp>
      <p:sp>
        <p:nvSpPr>
          <p:cNvPr id="244" name="Google Shape;244;g12c483a3952_0_19"/>
          <p:cNvSpPr txBox="1"/>
          <p:nvPr/>
        </p:nvSpPr>
        <p:spPr>
          <a:xfrm>
            <a:off x="5932575" y="1389950"/>
            <a:ext cx="551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Persentase Jumlah Missing Values Tiap Kolom</a:t>
            </a:r>
            <a:endParaRPr b="0" i="0" sz="1200" u="none" cap="none" strike="noStrike">
              <a:solidFill>
                <a:schemeClr val="lt1"/>
              </a:solidFill>
              <a:latin typeface="Arial"/>
              <a:ea typeface="Arial"/>
              <a:cs typeface="Arial"/>
              <a:sym typeface="Arial"/>
            </a:endParaRPr>
          </a:p>
        </p:txBody>
      </p:sp>
      <p:sp>
        <p:nvSpPr>
          <p:cNvPr id="245" name="Google Shape;245;g12c483a3952_0_19"/>
          <p:cNvSpPr txBox="1"/>
          <p:nvPr/>
        </p:nvSpPr>
        <p:spPr>
          <a:xfrm>
            <a:off x="863900" y="4502225"/>
            <a:ext cx="10884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chemeClr val="dk1"/>
                </a:solidFill>
                <a:latin typeface="Arial"/>
                <a:ea typeface="Arial"/>
                <a:cs typeface="Arial"/>
                <a:sym typeface="Arial"/>
              </a:rPr>
              <a:t>Kolom-kolom yang memiliki missing value adalah </a:t>
            </a:r>
            <a:r>
              <a:rPr b="1" i="0" lang="en-US" sz="2000" u="none" cap="none" strike="noStrike">
                <a:solidFill>
                  <a:schemeClr val="dk1"/>
                </a:solidFill>
                <a:latin typeface="Arial"/>
                <a:ea typeface="Arial"/>
                <a:cs typeface="Arial"/>
                <a:sym typeface="Arial"/>
              </a:rPr>
              <a:t>transmission, body, model, trim, condition, make, color, dan odometer.</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chemeClr val="dk1"/>
                </a:solidFill>
                <a:latin typeface="Arial"/>
                <a:ea typeface="Arial"/>
                <a:cs typeface="Arial"/>
                <a:sym typeface="Arial"/>
              </a:rPr>
              <a:t>Kolom </a:t>
            </a:r>
            <a:r>
              <a:rPr b="1" i="0" lang="en-US" sz="2000" u="none" cap="none" strike="noStrike">
                <a:solidFill>
                  <a:schemeClr val="dk1"/>
                </a:solidFill>
                <a:latin typeface="Arial"/>
                <a:ea typeface="Arial"/>
                <a:cs typeface="Arial"/>
                <a:sym typeface="Arial"/>
              </a:rPr>
              <a:t>transmission </a:t>
            </a:r>
            <a:r>
              <a:rPr b="0" i="0" lang="en-US" sz="2000" u="none" cap="none" strike="noStrike">
                <a:solidFill>
                  <a:schemeClr val="dk1"/>
                </a:solidFill>
                <a:latin typeface="Arial"/>
                <a:ea typeface="Arial"/>
                <a:cs typeface="Arial"/>
                <a:sym typeface="Arial"/>
              </a:rPr>
              <a:t>memiliki missing values yang cukup besar (&gt;10%).</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chemeClr val="dk1"/>
                </a:solidFill>
                <a:latin typeface="Arial"/>
                <a:ea typeface="Arial"/>
                <a:cs typeface="Arial"/>
                <a:sym typeface="Arial"/>
              </a:rPr>
              <a:t>Kolom </a:t>
            </a:r>
            <a:r>
              <a:rPr b="1" i="0" lang="en-US" sz="2000" u="none" cap="none" strike="noStrike">
                <a:solidFill>
                  <a:schemeClr val="dk1"/>
                </a:solidFill>
                <a:latin typeface="Arial"/>
                <a:ea typeface="Arial"/>
                <a:cs typeface="Arial"/>
                <a:sym typeface="Arial"/>
              </a:rPr>
              <a:t>body, condition, model, trim, make, color, dan odometer </a:t>
            </a:r>
            <a:r>
              <a:rPr b="0" i="0" lang="en-US" sz="2000" u="none" cap="none" strike="noStrike">
                <a:solidFill>
                  <a:schemeClr val="dk1"/>
                </a:solidFill>
                <a:latin typeface="Arial"/>
                <a:ea typeface="Arial"/>
                <a:cs typeface="Arial"/>
                <a:sym typeface="Arial"/>
              </a:rPr>
              <a:t>memiliki missing values yang kecil (&lt;5% each columns)</a:t>
            </a:r>
            <a:endParaRPr b="0" i="0" sz="2000" u="none" cap="none" strike="noStrike">
              <a:solidFill>
                <a:schemeClr val="dk1"/>
              </a:solidFill>
              <a:latin typeface="Arial"/>
              <a:ea typeface="Arial"/>
              <a:cs typeface="Arial"/>
              <a:sym typeface="Arial"/>
            </a:endParaRPr>
          </a:p>
        </p:txBody>
      </p:sp>
      <p:pic>
        <p:nvPicPr>
          <p:cNvPr id="246" name="Google Shape;246;g12c483a3952_0_19"/>
          <p:cNvPicPr preferRelativeResize="0"/>
          <p:nvPr/>
        </p:nvPicPr>
        <p:blipFill rotWithShape="1">
          <a:blip r:embed="rId3">
            <a:alphaModFix/>
          </a:blip>
          <a:srcRect b="0" l="0" r="0" t="0"/>
          <a:stretch/>
        </p:blipFill>
        <p:spPr>
          <a:xfrm>
            <a:off x="5932575" y="1759250"/>
            <a:ext cx="5515104" cy="2438175"/>
          </a:xfrm>
          <a:prstGeom prst="rect">
            <a:avLst/>
          </a:prstGeom>
          <a:noFill/>
          <a:ln>
            <a:noFill/>
          </a:ln>
        </p:spPr>
      </p:pic>
      <p:pic>
        <p:nvPicPr>
          <p:cNvPr id="247" name="Google Shape;247;g12c483a3952_0_19"/>
          <p:cNvPicPr preferRelativeResize="0"/>
          <p:nvPr/>
        </p:nvPicPr>
        <p:blipFill rotWithShape="1">
          <a:blip r:embed="rId4">
            <a:alphaModFix/>
          </a:blip>
          <a:srcRect b="0" l="0" r="0" t="0"/>
          <a:stretch/>
        </p:blipFill>
        <p:spPr>
          <a:xfrm>
            <a:off x="1272400" y="1759250"/>
            <a:ext cx="3910351" cy="2618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2d5b15960b_0_1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Handle Missing Values</a:t>
            </a:r>
            <a:endParaRPr b="1" i="0" sz="3200" u="none" cap="none" strike="noStrike">
              <a:solidFill>
                <a:srgbClr val="0198A3"/>
              </a:solidFill>
              <a:latin typeface="Montserrat"/>
              <a:ea typeface="Montserrat"/>
              <a:cs typeface="Montserrat"/>
              <a:sym typeface="Montserrat"/>
            </a:endParaRPr>
          </a:p>
        </p:txBody>
      </p:sp>
      <p:sp>
        <p:nvSpPr>
          <p:cNvPr id="254" name="Google Shape;254;g12d5b15960b_0_12"/>
          <p:cNvSpPr txBox="1"/>
          <p:nvPr/>
        </p:nvSpPr>
        <p:spPr>
          <a:xfrm>
            <a:off x="863900" y="884800"/>
            <a:ext cx="31647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Handling Missing Values</a:t>
            </a:r>
            <a:endParaRPr b="0" i="0" sz="1200" u="none" cap="none" strike="noStrike">
              <a:solidFill>
                <a:schemeClr val="lt1"/>
              </a:solidFill>
              <a:latin typeface="Arial"/>
              <a:ea typeface="Arial"/>
              <a:cs typeface="Arial"/>
              <a:sym typeface="Arial"/>
            </a:endParaRPr>
          </a:p>
        </p:txBody>
      </p:sp>
      <p:sp>
        <p:nvSpPr>
          <p:cNvPr id="255" name="Google Shape;255;g12d5b15960b_0_12"/>
          <p:cNvSpPr txBox="1"/>
          <p:nvPr/>
        </p:nvSpPr>
        <p:spPr>
          <a:xfrm>
            <a:off x="4867575" y="2903025"/>
            <a:ext cx="6405300" cy="3663300"/>
          </a:xfrm>
          <a:prstGeom prst="rect">
            <a:avLst/>
          </a:prstGeom>
          <a:noFill/>
          <a:ln>
            <a:noFill/>
          </a:ln>
        </p:spPr>
        <p:txBody>
          <a:bodyPr anchorCtr="0" anchor="t" bIns="91425" lIns="91425" spcFirstLastPara="1" rIns="91425" wrap="square" tIns="91425">
            <a:spAutoFit/>
          </a:bodyPr>
          <a:lstStyle/>
          <a:p>
            <a:pPr indent="0" lvl="0" marL="0" marR="0" rtl="0" algn="l">
              <a:lnSpc>
                <a:spcPct val="103125"/>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Transmission</a:t>
            </a:r>
            <a:endParaRPr b="1" i="0" sz="1800" u="none" cap="none" strike="noStrike">
              <a:solidFill>
                <a:schemeClr val="dk1"/>
              </a:solidFill>
              <a:latin typeface="Arial"/>
              <a:ea typeface="Arial"/>
              <a:cs typeface="Arial"/>
              <a:sym typeface="Arial"/>
            </a:endParaRPr>
          </a:p>
          <a:p>
            <a:pPr indent="0" lvl="0" marL="0" marR="0" rtl="0" algn="l">
              <a:lnSpc>
                <a:spcPct val="103125"/>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Karena persentase missing values pada transmission cukup besar </a:t>
            </a:r>
            <a:r>
              <a:rPr b="0" i="0" lang="en-US" sz="1400" u="none" cap="none" strike="noStrike">
                <a:solidFill>
                  <a:schemeClr val="dk1"/>
                </a:solidFill>
                <a:highlight>
                  <a:srgbClr val="FFFF00"/>
                </a:highlight>
                <a:latin typeface="Arial"/>
                <a:ea typeface="Arial"/>
                <a:cs typeface="Arial"/>
                <a:sym typeface="Arial"/>
              </a:rPr>
              <a:t>(&gt;10%)</a:t>
            </a:r>
            <a:r>
              <a:rPr b="0" i="0" lang="en-US" sz="1400" u="none" cap="none" strike="noStrike">
                <a:solidFill>
                  <a:schemeClr val="dk1"/>
                </a:solidFill>
                <a:latin typeface="Arial"/>
                <a:ea typeface="Arial"/>
                <a:cs typeface="Arial"/>
                <a:sym typeface="Arial"/>
              </a:rPr>
              <a:t>, maka akan dilakukan </a:t>
            </a:r>
            <a:r>
              <a:rPr b="0" i="0" lang="en-US" sz="1400" u="none" cap="none" strike="noStrike">
                <a:solidFill>
                  <a:schemeClr val="dk1"/>
                </a:solidFill>
                <a:highlight>
                  <a:srgbClr val="FFFF00"/>
                </a:highlight>
                <a:latin typeface="Arial"/>
                <a:ea typeface="Arial"/>
                <a:cs typeface="Arial"/>
                <a:sym typeface="Arial"/>
              </a:rPr>
              <a:t>impute data</a:t>
            </a:r>
            <a:r>
              <a:rPr b="0" i="0" lang="en-US" sz="1400" u="none" cap="none" strike="noStrike">
                <a:solidFill>
                  <a:schemeClr val="dk1"/>
                </a:solidFill>
                <a:latin typeface="Arial"/>
                <a:ea typeface="Arial"/>
                <a:cs typeface="Arial"/>
                <a:sym typeface="Arial"/>
              </a:rPr>
              <a:t> menggunakan </a:t>
            </a:r>
            <a:r>
              <a:rPr b="0" i="0" lang="en-US" sz="1400" u="none" cap="none" strike="noStrike">
                <a:solidFill>
                  <a:schemeClr val="dk1"/>
                </a:solidFill>
                <a:highlight>
                  <a:srgbClr val="FFFF00"/>
                </a:highlight>
                <a:latin typeface="Arial"/>
                <a:ea typeface="Arial"/>
                <a:cs typeface="Arial"/>
                <a:sym typeface="Arial"/>
              </a:rPr>
              <a:t>modus</a:t>
            </a:r>
            <a:r>
              <a:rPr b="0" i="0" lang="en-US" sz="1400" u="none" cap="none" strike="noStrike">
                <a:solidFill>
                  <a:schemeClr val="dk1"/>
                </a:solidFill>
                <a:latin typeface="Arial"/>
                <a:ea typeface="Arial"/>
                <a:cs typeface="Arial"/>
                <a:sym typeface="Arial"/>
              </a:rPr>
              <a:t> (automatic)</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3125"/>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Body, Condition, Model, Trim Make, Color, dan Odometer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Persentase missing values pada kolom tersebut cukup kecil </a:t>
            </a:r>
            <a:r>
              <a:rPr b="0" i="0" lang="en-US" sz="1400" u="none" cap="none" strike="noStrike">
                <a:solidFill>
                  <a:schemeClr val="dk1"/>
                </a:solidFill>
                <a:highlight>
                  <a:srgbClr val="FFFF00"/>
                </a:highlight>
                <a:latin typeface="Arial"/>
                <a:ea typeface="Arial"/>
                <a:cs typeface="Arial"/>
                <a:sym typeface="Arial"/>
              </a:rPr>
              <a:t>(&lt;20%) </a:t>
            </a:r>
            <a:r>
              <a:rPr b="0" i="0" lang="en-US" sz="1400" u="none" cap="none" strike="noStrike">
                <a:solidFill>
                  <a:schemeClr val="dk1"/>
                </a:solidFill>
                <a:latin typeface="Arial"/>
                <a:ea typeface="Arial"/>
                <a:cs typeface="Arial"/>
                <a:sym typeface="Arial"/>
              </a:rPr>
              <a:t>dari total keseluruhan data sehingga diputuskan untuk melakukan </a:t>
            </a:r>
            <a:r>
              <a:rPr b="0" i="0" lang="en-US" sz="1400" u="none" cap="none" strike="noStrike">
                <a:solidFill>
                  <a:schemeClr val="dk1"/>
                </a:solidFill>
                <a:highlight>
                  <a:srgbClr val="FFFF00"/>
                </a:highlight>
                <a:latin typeface="Arial"/>
                <a:ea typeface="Arial"/>
                <a:cs typeface="Arial"/>
                <a:sym typeface="Arial"/>
              </a:rPr>
              <a:t>drop</a:t>
            </a:r>
            <a:r>
              <a:rPr b="0" i="0" lang="en-US" sz="1400" u="none" cap="none" strike="noStrike">
                <a:solidFill>
                  <a:schemeClr val="dk1"/>
                </a:solidFill>
                <a:latin typeface="Arial"/>
                <a:ea typeface="Arial"/>
                <a:cs typeface="Arial"/>
                <a:sym typeface="Arial"/>
              </a:rPr>
              <a:t> pada data yang null.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Berdasarkan perhitungan, jumlah missing values adalah sebesar </a:t>
            </a:r>
            <a:r>
              <a:rPr b="0" i="0" lang="en-US" sz="1400" u="none" cap="none" strike="noStrike">
                <a:solidFill>
                  <a:schemeClr val="dk1"/>
                </a:solidFill>
                <a:highlight>
                  <a:srgbClr val="FFFF00"/>
                </a:highlight>
                <a:latin typeface="Arial"/>
                <a:ea typeface="Arial"/>
                <a:cs typeface="Arial"/>
                <a:sym typeface="Arial"/>
              </a:rPr>
              <a:t>21% </a:t>
            </a:r>
            <a:r>
              <a:rPr b="0" i="0" lang="en-US" sz="1400" u="none" cap="none" strike="noStrike">
                <a:solidFill>
                  <a:schemeClr val="dk1"/>
                </a:solidFill>
                <a:latin typeface="Arial"/>
                <a:ea typeface="Arial"/>
                <a:cs typeface="Arial"/>
                <a:sym typeface="Arial"/>
              </a:rPr>
              <a:t>sehingga hal tersebut tidak masalah untuk melakukan drop pada data yang null.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Result</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Setelah dilakukan handling missing values, sekarang sudah tidak ada data null.</a:t>
            </a:r>
            <a:endParaRPr b="0" i="0" sz="1400" u="none" cap="none" strike="noStrike">
              <a:solidFill>
                <a:schemeClr val="dk1"/>
              </a:solidFill>
              <a:latin typeface="Arial"/>
              <a:ea typeface="Arial"/>
              <a:cs typeface="Arial"/>
              <a:sym typeface="Arial"/>
            </a:endParaRPr>
          </a:p>
        </p:txBody>
      </p:sp>
      <p:sp>
        <p:nvSpPr>
          <p:cNvPr id="256" name="Google Shape;256;g12d5b15960b_0_12"/>
          <p:cNvSpPr txBox="1"/>
          <p:nvPr/>
        </p:nvSpPr>
        <p:spPr>
          <a:xfrm>
            <a:off x="787350" y="3151950"/>
            <a:ext cx="3473700" cy="5541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Jumlah kolom dengan missing values setelah dilakukan handling missing values</a:t>
            </a:r>
            <a:endParaRPr b="0" i="0" sz="1200" u="none" cap="none" strike="noStrike">
              <a:solidFill>
                <a:schemeClr val="lt1"/>
              </a:solidFill>
              <a:latin typeface="Arial"/>
              <a:ea typeface="Arial"/>
              <a:cs typeface="Arial"/>
              <a:sym typeface="Arial"/>
            </a:endParaRPr>
          </a:p>
        </p:txBody>
      </p:sp>
      <p:pic>
        <p:nvPicPr>
          <p:cNvPr id="257" name="Google Shape;257;g12d5b15960b_0_12"/>
          <p:cNvPicPr preferRelativeResize="0"/>
          <p:nvPr/>
        </p:nvPicPr>
        <p:blipFill rotWithShape="1">
          <a:blip r:embed="rId3">
            <a:alphaModFix/>
          </a:blip>
          <a:srcRect b="0" l="0" r="0" t="0"/>
          <a:stretch/>
        </p:blipFill>
        <p:spPr>
          <a:xfrm>
            <a:off x="863900" y="1281127"/>
            <a:ext cx="9824870" cy="1539125"/>
          </a:xfrm>
          <a:prstGeom prst="rect">
            <a:avLst/>
          </a:prstGeom>
          <a:noFill/>
          <a:ln>
            <a:noFill/>
          </a:ln>
        </p:spPr>
      </p:pic>
      <p:pic>
        <p:nvPicPr>
          <p:cNvPr id="258" name="Google Shape;258;g12d5b15960b_0_12"/>
          <p:cNvPicPr preferRelativeResize="0"/>
          <p:nvPr/>
        </p:nvPicPr>
        <p:blipFill rotWithShape="1">
          <a:blip r:embed="rId4">
            <a:alphaModFix/>
          </a:blip>
          <a:srcRect b="0" l="0" r="0" t="0"/>
          <a:stretch/>
        </p:blipFill>
        <p:spPr>
          <a:xfrm>
            <a:off x="1204913" y="3706050"/>
            <a:ext cx="2638567" cy="284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2dbf16226d_0_2"/>
          <p:cNvSpPr txBox="1"/>
          <p:nvPr>
            <p:ph type="title"/>
          </p:nvPr>
        </p:nvSpPr>
        <p:spPr>
          <a:xfrm>
            <a:off x="585800" y="1361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34375"/>
              <a:buFont typeface="Arial"/>
              <a:buNone/>
            </a:pPr>
            <a:r>
              <a:rPr lang="en-US" sz="3200">
                <a:solidFill>
                  <a:srgbClr val="0198A3"/>
                </a:solidFill>
              </a:rPr>
              <a:t>Handle Missing Values</a:t>
            </a:r>
            <a:endParaRPr/>
          </a:p>
        </p:txBody>
      </p:sp>
      <p:pic>
        <p:nvPicPr>
          <p:cNvPr id="265" name="Google Shape;265;g12dbf16226d_0_2"/>
          <p:cNvPicPr preferRelativeResize="0"/>
          <p:nvPr/>
        </p:nvPicPr>
        <p:blipFill rotWithShape="1">
          <a:blip r:embed="rId3">
            <a:alphaModFix/>
          </a:blip>
          <a:srcRect b="0" l="0" r="0" t="0"/>
          <a:stretch/>
        </p:blipFill>
        <p:spPr>
          <a:xfrm>
            <a:off x="3844172" y="2808272"/>
            <a:ext cx="5229899" cy="3077725"/>
          </a:xfrm>
          <a:prstGeom prst="rect">
            <a:avLst/>
          </a:prstGeom>
          <a:noFill/>
          <a:ln>
            <a:noFill/>
          </a:ln>
        </p:spPr>
      </p:pic>
      <p:sp>
        <p:nvSpPr>
          <p:cNvPr id="266" name="Google Shape;266;g12dbf16226d_0_2"/>
          <p:cNvSpPr txBox="1"/>
          <p:nvPr/>
        </p:nvSpPr>
        <p:spPr>
          <a:xfrm>
            <a:off x="585800" y="899675"/>
            <a:ext cx="47715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Alternatif handle missing value dengan mengisi nilai null dengan nilai lain.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Transmission : modus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Body : modus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Condition : median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Make : modus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Color : modus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Odometer : median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2c483a3952_0_24"/>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Handle Duplicated Data</a:t>
            </a:r>
            <a:endParaRPr b="1" i="0" sz="3200" u="none" cap="none" strike="noStrike">
              <a:solidFill>
                <a:srgbClr val="0198A3"/>
              </a:solidFill>
              <a:latin typeface="Montserrat"/>
              <a:ea typeface="Montserrat"/>
              <a:cs typeface="Montserrat"/>
              <a:sym typeface="Montserrat"/>
            </a:endParaRPr>
          </a:p>
        </p:txBody>
      </p:sp>
      <p:pic>
        <p:nvPicPr>
          <p:cNvPr id="273" name="Google Shape;273;g12c483a3952_0_24"/>
          <p:cNvPicPr preferRelativeResize="0"/>
          <p:nvPr/>
        </p:nvPicPr>
        <p:blipFill rotWithShape="1">
          <a:blip r:embed="rId3">
            <a:alphaModFix/>
          </a:blip>
          <a:srcRect b="0" l="0" r="0" t="0"/>
          <a:stretch/>
        </p:blipFill>
        <p:spPr>
          <a:xfrm>
            <a:off x="1041725" y="1244750"/>
            <a:ext cx="4658575" cy="1415425"/>
          </a:xfrm>
          <a:prstGeom prst="rect">
            <a:avLst/>
          </a:prstGeom>
          <a:noFill/>
          <a:ln>
            <a:noFill/>
          </a:ln>
        </p:spPr>
      </p:pic>
      <p:sp>
        <p:nvSpPr>
          <p:cNvPr id="274" name="Google Shape;274;g12c483a3952_0_24"/>
          <p:cNvSpPr txBox="1"/>
          <p:nvPr/>
        </p:nvSpPr>
        <p:spPr>
          <a:xfrm>
            <a:off x="1041725" y="3136500"/>
            <a:ext cx="9245400" cy="58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500" u="none" cap="none" strike="noStrike">
                <a:solidFill>
                  <a:schemeClr val="dk1"/>
                </a:solidFill>
                <a:latin typeface="Arial"/>
                <a:ea typeface="Arial"/>
                <a:cs typeface="Arial"/>
                <a:sym typeface="Arial"/>
              </a:rPr>
              <a:t>Tidak ada data yang duplikat sehingga tidak dilakukan proses </a:t>
            </a:r>
            <a:r>
              <a:rPr b="0" i="1" lang="en-US" sz="1500" u="none" cap="none" strike="noStrike">
                <a:solidFill>
                  <a:schemeClr val="dk1"/>
                </a:solidFill>
                <a:latin typeface="Arial"/>
                <a:ea typeface="Arial"/>
                <a:cs typeface="Arial"/>
                <a:sym typeface="Arial"/>
              </a:rPr>
              <a:t>Handle Duplicated Data</a:t>
            </a:r>
            <a:endParaRPr b="0" i="1" sz="15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12f2f0782e6_2_170"/>
          <p:cNvSpPr txBox="1"/>
          <p:nvPr>
            <p:ph type="title"/>
          </p:nvPr>
        </p:nvSpPr>
        <p:spPr>
          <a:xfrm>
            <a:off x="933600" y="2867800"/>
            <a:ext cx="10324800" cy="1122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9000"/>
              <a:t>Stage 1</a:t>
            </a:r>
            <a:endParaRPr sz="9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2c483a3952_0_29"/>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Handle Outliers </a:t>
            </a:r>
            <a:r>
              <a:rPr b="1" i="0" lang="en-US" sz="2000" u="none" cap="none" strike="noStrike">
                <a:solidFill>
                  <a:srgbClr val="0198A3"/>
                </a:solidFill>
                <a:latin typeface="Montserrat"/>
                <a:ea typeface="Montserrat"/>
                <a:cs typeface="Montserrat"/>
                <a:sym typeface="Montserrat"/>
              </a:rPr>
              <a:t>(1/2)</a:t>
            </a:r>
            <a:endParaRPr b="1" i="0" sz="2000" u="none" cap="none" strike="noStrike">
              <a:solidFill>
                <a:srgbClr val="0198A3"/>
              </a:solidFill>
              <a:latin typeface="Montserrat"/>
              <a:ea typeface="Montserrat"/>
              <a:cs typeface="Montserrat"/>
              <a:sym typeface="Montserrat"/>
            </a:endParaRPr>
          </a:p>
        </p:txBody>
      </p:sp>
      <p:sp>
        <p:nvSpPr>
          <p:cNvPr id="281" name="Google Shape;281;g12c483a3952_0_29"/>
          <p:cNvSpPr txBox="1"/>
          <p:nvPr/>
        </p:nvSpPr>
        <p:spPr>
          <a:xfrm>
            <a:off x="1041725" y="754075"/>
            <a:ext cx="9245400" cy="58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500" u="none" cap="none" strike="noStrike">
                <a:solidFill>
                  <a:schemeClr val="dk1"/>
                </a:solidFill>
                <a:latin typeface="Arial"/>
                <a:ea typeface="Arial"/>
                <a:cs typeface="Arial"/>
                <a:sym typeface="Arial"/>
              </a:rPr>
              <a:t>Handling outliers dilakukan pada 2 fitur yaitu </a:t>
            </a:r>
            <a:r>
              <a:rPr b="0" i="1" lang="en-US" sz="1500" u="none" cap="none" strike="noStrike">
                <a:solidFill>
                  <a:schemeClr val="dk1"/>
                </a:solidFill>
                <a:latin typeface="Arial"/>
                <a:ea typeface="Arial"/>
                <a:cs typeface="Arial"/>
                <a:sym typeface="Arial"/>
              </a:rPr>
              <a:t>‘sellingprice’</a:t>
            </a:r>
            <a:r>
              <a:rPr b="0" i="0" lang="en-US" sz="1500" u="none" cap="none" strike="noStrike">
                <a:solidFill>
                  <a:schemeClr val="dk1"/>
                </a:solidFill>
                <a:latin typeface="Arial"/>
                <a:ea typeface="Arial"/>
                <a:cs typeface="Arial"/>
                <a:sym typeface="Arial"/>
              </a:rPr>
              <a:t> dan </a:t>
            </a:r>
            <a:r>
              <a:rPr b="0" i="1" lang="en-US" sz="1500" u="none" cap="none" strike="noStrike">
                <a:solidFill>
                  <a:schemeClr val="dk1"/>
                </a:solidFill>
                <a:latin typeface="Arial"/>
                <a:ea typeface="Arial"/>
                <a:cs typeface="Arial"/>
                <a:sym typeface="Arial"/>
              </a:rPr>
              <a:t>‘odometer’ </a:t>
            </a:r>
            <a:r>
              <a:rPr b="0" i="0" lang="en-US" sz="1500" u="none" cap="none" strike="noStrike">
                <a:solidFill>
                  <a:schemeClr val="dk1"/>
                </a:solidFill>
                <a:latin typeface="Arial"/>
                <a:ea typeface="Arial"/>
                <a:cs typeface="Arial"/>
                <a:sym typeface="Arial"/>
              </a:rPr>
              <a:t>menggunakan metode z-score.</a:t>
            </a:r>
            <a:endParaRPr b="0" i="0" sz="1500" u="none" cap="none" strike="noStrike">
              <a:solidFill>
                <a:schemeClr val="dk1"/>
              </a:solidFill>
              <a:latin typeface="Arial"/>
              <a:ea typeface="Arial"/>
              <a:cs typeface="Arial"/>
              <a:sym typeface="Arial"/>
            </a:endParaRPr>
          </a:p>
        </p:txBody>
      </p:sp>
      <p:pic>
        <p:nvPicPr>
          <p:cNvPr id="282" name="Google Shape;282;g12c483a3952_0_29"/>
          <p:cNvPicPr preferRelativeResize="0"/>
          <p:nvPr/>
        </p:nvPicPr>
        <p:blipFill rotWithShape="1">
          <a:blip r:embed="rId3">
            <a:alphaModFix/>
          </a:blip>
          <a:srcRect b="0" l="0" r="0" t="0"/>
          <a:stretch/>
        </p:blipFill>
        <p:spPr>
          <a:xfrm>
            <a:off x="1196175" y="1406413"/>
            <a:ext cx="6228572" cy="2104329"/>
          </a:xfrm>
          <a:prstGeom prst="rect">
            <a:avLst/>
          </a:prstGeom>
          <a:noFill/>
          <a:ln>
            <a:noFill/>
          </a:ln>
        </p:spPr>
      </p:pic>
      <p:pic>
        <p:nvPicPr>
          <p:cNvPr id="283" name="Google Shape;283;g12c483a3952_0_29"/>
          <p:cNvPicPr preferRelativeResize="0"/>
          <p:nvPr/>
        </p:nvPicPr>
        <p:blipFill rotWithShape="1">
          <a:blip r:embed="rId4">
            <a:alphaModFix/>
          </a:blip>
          <a:srcRect b="0" l="0" r="0" t="0"/>
          <a:stretch/>
        </p:blipFill>
        <p:spPr>
          <a:xfrm>
            <a:off x="1130197" y="4230425"/>
            <a:ext cx="4528429" cy="2115904"/>
          </a:xfrm>
          <a:prstGeom prst="rect">
            <a:avLst/>
          </a:prstGeom>
          <a:noFill/>
          <a:ln>
            <a:noFill/>
          </a:ln>
        </p:spPr>
      </p:pic>
      <p:pic>
        <p:nvPicPr>
          <p:cNvPr id="284" name="Google Shape;284;g12c483a3952_0_29"/>
          <p:cNvPicPr preferRelativeResize="0"/>
          <p:nvPr/>
        </p:nvPicPr>
        <p:blipFill rotWithShape="1">
          <a:blip r:embed="rId5">
            <a:alphaModFix/>
          </a:blip>
          <a:srcRect b="0" l="0" r="0" t="0"/>
          <a:stretch/>
        </p:blipFill>
        <p:spPr>
          <a:xfrm>
            <a:off x="5904775" y="4264575"/>
            <a:ext cx="4528426" cy="2115896"/>
          </a:xfrm>
          <a:prstGeom prst="rect">
            <a:avLst/>
          </a:prstGeom>
          <a:noFill/>
          <a:ln>
            <a:noFill/>
          </a:ln>
        </p:spPr>
      </p:pic>
      <p:sp>
        <p:nvSpPr>
          <p:cNvPr id="285" name="Google Shape;285;g12c483a3952_0_29"/>
          <p:cNvSpPr txBox="1"/>
          <p:nvPr/>
        </p:nvSpPr>
        <p:spPr>
          <a:xfrm>
            <a:off x="119617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Distribusi fitur  </a:t>
            </a:r>
            <a:r>
              <a:rPr b="1" i="1" lang="en-US" sz="1200" u="none" cap="none" strike="noStrike">
                <a:solidFill>
                  <a:schemeClr val="lt1"/>
                </a:solidFill>
                <a:latin typeface="Arial"/>
                <a:ea typeface="Arial"/>
                <a:cs typeface="Arial"/>
                <a:sym typeface="Arial"/>
              </a:rPr>
              <a:t>‘sellingprice’ </a:t>
            </a:r>
            <a:r>
              <a:rPr b="1" i="0" lang="en-US" sz="1200" u="none" cap="none" strike="noStrike">
                <a:solidFill>
                  <a:schemeClr val="lt1"/>
                </a:solidFill>
                <a:latin typeface="Arial"/>
                <a:ea typeface="Arial"/>
                <a:cs typeface="Arial"/>
                <a:sym typeface="Arial"/>
              </a:rPr>
              <a:t> setelah handling outliers</a:t>
            </a:r>
            <a:endParaRPr b="0" i="0" sz="1200" u="none" cap="none" strike="noStrike">
              <a:solidFill>
                <a:schemeClr val="lt1"/>
              </a:solidFill>
              <a:latin typeface="Arial"/>
              <a:ea typeface="Arial"/>
              <a:cs typeface="Arial"/>
              <a:sym typeface="Arial"/>
            </a:endParaRPr>
          </a:p>
        </p:txBody>
      </p:sp>
      <p:sp>
        <p:nvSpPr>
          <p:cNvPr id="286" name="Google Shape;286;g12c483a3952_0_29"/>
          <p:cNvSpPr txBox="1"/>
          <p:nvPr/>
        </p:nvSpPr>
        <p:spPr>
          <a:xfrm>
            <a:off x="597072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Distribusi fitur  </a:t>
            </a:r>
            <a:r>
              <a:rPr b="1" i="1" lang="en-US" sz="1200" u="none" cap="none" strike="noStrike">
                <a:solidFill>
                  <a:schemeClr val="lt1"/>
                </a:solidFill>
                <a:latin typeface="Arial"/>
                <a:ea typeface="Arial"/>
                <a:cs typeface="Arial"/>
                <a:sym typeface="Arial"/>
              </a:rPr>
              <a:t>‘odometer’ </a:t>
            </a:r>
            <a:r>
              <a:rPr b="1" i="0" lang="en-US" sz="1200" u="none" cap="none" strike="noStrike">
                <a:solidFill>
                  <a:schemeClr val="lt1"/>
                </a:solidFill>
                <a:latin typeface="Arial"/>
                <a:ea typeface="Arial"/>
                <a:cs typeface="Arial"/>
                <a:sym typeface="Arial"/>
              </a:rPr>
              <a:t> setelah handling outliers</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2dbf16226d_0_10"/>
          <p:cNvSpPr txBox="1"/>
          <p:nvPr>
            <p:ph type="title"/>
          </p:nvPr>
        </p:nvSpPr>
        <p:spPr>
          <a:xfrm>
            <a:off x="585400" y="124192"/>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1100"/>
              <a:buFont typeface="Arial"/>
              <a:buNone/>
            </a:pPr>
            <a:r>
              <a:rPr lang="en-US" sz="3200">
                <a:solidFill>
                  <a:srgbClr val="0198A3"/>
                </a:solidFill>
              </a:rPr>
              <a:t>Handle Outliers </a:t>
            </a:r>
            <a:r>
              <a:rPr lang="en-US" sz="2200">
                <a:solidFill>
                  <a:srgbClr val="0198A3"/>
                </a:solidFill>
              </a:rPr>
              <a:t>(2/2)</a:t>
            </a:r>
            <a:endParaRPr sz="2200"/>
          </a:p>
        </p:txBody>
      </p:sp>
      <p:sp>
        <p:nvSpPr>
          <p:cNvPr id="293" name="Google Shape;293;g12dbf16226d_0_10"/>
          <p:cNvSpPr txBox="1"/>
          <p:nvPr/>
        </p:nvSpPr>
        <p:spPr>
          <a:xfrm>
            <a:off x="585400" y="724125"/>
            <a:ext cx="9245400" cy="58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500" u="none" cap="none" strike="noStrike">
                <a:solidFill>
                  <a:schemeClr val="dk1"/>
                </a:solidFill>
                <a:latin typeface="Arial"/>
                <a:ea typeface="Arial"/>
                <a:cs typeface="Arial"/>
                <a:sym typeface="Arial"/>
              </a:rPr>
              <a:t>Handling outliers dilakukan pada 2 fitur yaitu </a:t>
            </a:r>
            <a:r>
              <a:rPr b="0" i="1" lang="en-US" sz="1500" u="none" cap="none" strike="noStrike">
                <a:solidFill>
                  <a:schemeClr val="dk1"/>
                </a:solidFill>
                <a:latin typeface="Arial"/>
                <a:ea typeface="Arial"/>
                <a:cs typeface="Arial"/>
                <a:sym typeface="Arial"/>
              </a:rPr>
              <a:t>‘sellingprice’</a:t>
            </a:r>
            <a:r>
              <a:rPr b="0" i="0" lang="en-US" sz="1500" u="none" cap="none" strike="noStrike">
                <a:solidFill>
                  <a:schemeClr val="dk1"/>
                </a:solidFill>
                <a:latin typeface="Arial"/>
                <a:ea typeface="Arial"/>
                <a:cs typeface="Arial"/>
                <a:sym typeface="Arial"/>
              </a:rPr>
              <a:t> dan </a:t>
            </a:r>
            <a:r>
              <a:rPr b="0" i="1" lang="en-US" sz="1500" u="none" cap="none" strike="noStrike">
                <a:solidFill>
                  <a:schemeClr val="dk1"/>
                </a:solidFill>
                <a:latin typeface="Arial"/>
                <a:ea typeface="Arial"/>
                <a:cs typeface="Arial"/>
                <a:sym typeface="Arial"/>
              </a:rPr>
              <a:t>‘odometer’ </a:t>
            </a:r>
            <a:r>
              <a:rPr b="0" i="0" lang="en-US" sz="1500" u="none" cap="none" strike="noStrike">
                <a:solidFill>
                  <a:schemeClr val="dk1"/>
                </a:solidFill>
                <a:latin typeface="Arial"/>
                <a:ea typeface="Arial"/>
                <a:cs typeface="Arial"/>
                <a:sym typeface="Arial"/>
              </a:rPr>
              <a:t>menggunakan metode IQR.</a:t>
            </a:r>
            <a:endParaRPr b="0" i="0" sz="1500" u="none" cap="none" strike="noStrike">
              <a:solidFill>
                <a:schemeClr val="dk1"/>
              </a:solidFill>
              <a:latin typeface="Arial"/>
              <a:ea typeface="Arial"/>
              <a:cs typeface="Arial"/>
              <a:sym typeface="Arial"/>
            </a:endParaRPr>
          </a:p>
        </p:txBody>
      </p:sp>
      <p:sp>
        <p:nvSpPr>
          <p:cNvPr id="294" name="Google Shape;294;g12dbf16226d_0_10"/>
          <p:cNvSpPr txBox="1"/>
          <p:nvPr/>
        </p:nvSpPr>
        <p:spPr>
          <a:xfrm>
            <a:off x="119617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Distribusi fitur  </a:t>
            </a:r>
            <a:r>
              <a:rPr b="1" i="1" lang="en-US" sz="1200" u="none" cap="none" strike="noStrike">
                <a:solidFill>
                  <a:schemeClr val="lt1"/>
                </a:solidFill>
                <a:latin typeface="Arial"/>
                <a:ea typeface="Arial"/>
                <a:cs typeface="Arial"/>
                <a:sym typeface="Arial"/>
              </a:rPr>
              <a:t>‘sellingprice’ </a:t>
            </a:r>
            <a:r>
              <a:rPr b="1" i="0" lang="en-US" sz="1200" u="none" cap="none" strike="noStrike">
                <a:solidFill>
                  <a:schemeClr val="lt1"/>
                </a:solidFill>
                <a:latin typeface="Arial"/>
                <a:ea typeface="Arial"/>
                <a:cs typeface="Arial"/>
                <a:sym typeface="Arial"/>
              </a:rPr>
              <a:t> setelah handling outliers</a:t>
            </a:r>
            <a:endParaRPr b="0" i="0" sz="1200" u="none" cap="none" strike="noStrike">
              <a:solidFill>
                <a:schemeClr val="lt1"/>
              </a:solidFill>
              <a:latin typeface="Arial"/>
              <a:ea typeface="Arial"/>
              <a:cs typeface="Arial"/>
              <a:sym typeface="Arial"/>
            </a:endParaRPr>
          </a:p>
        </p:txBody>
      </p:sp>
      <p:sp>
        <p:nvSpPr>
          <p:cNvPr id="295" name="Google Shape;295;g12dbf16226d_0_10"/>
          <p:cNvSpPr txBox="1"/>
          <p:nvPr/>
        </p:nvSpPr>
        <p:spPr>
          <a:xfrm>
            <a:off x="597072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Distribusi fitur  </a:t>
            </a:r>
            <a:r>
              <a:rPr b="1" i="1" lang="en-US" sz="1200" u="none" cap="none" strike="noStrike">
                <a:solidFill>
                  <a:schemeClr val="lt1"/>
                </a:solidFill>
                <a:latin typeface="Arial"/>
                <a:ea typeface="Arial"/>
                <a:cs typeface="Arial"/>
                <a:sym typeface="Arial"/>
              </a:rPr>
              <a:t>‘odometer’ </a:t>
            </a:r>
            <a:r>
              <a:rPr b="1" i="0" lang="en-US" sz="1200" u="none" cap="none" strike="noStrike">
                <a:solidFill>
                  <a:schemeClr val="lt1"/>
                </a:solidFill>
                <a:latin typeface="Arial"/>
                <a:ea typeface="Arial"/>
                <a:cs typeface="Arial"/>
                <a:sym typeface="Arial"/>
              </a:rPr>
              <a:t> setelah handling outliers</a:t>
            </a:r>
            <a:endParaRPr b="0" i="0" sz="1200" u="none" cap="none" strike="noStrike">
              <a:solidFill>
                <a:schemeClr val="lt1"/>
              </a:solidFill>
              <a:latin typeface="Arial"/>
              <a:ea typeface="Arial"/>
              <a:cs typeface="Arial"/>
              <a:sym typeface="Arial"/>
            </a:endParaRPr>
          </a:p>
        </p:txBody>
      </p:sp>
      <p:pic>
        <p:nvPicPr>
          <p:cNvPr id="296" name="Google Shape;296;g12dbf16226d_0_10"/>
          <p:cNvPicPr preferRelativeResize="0"/>
          <p:nvPr/>
        </p:nvPicPr>
        <p:blipFill rotWithShape="1">
          <a:blip r:embed="rId3">
            <a:alphaModFix/>
          </a:blip>
          <a:srcRect b="0" l="0" r="0" t="0"/>
          <a:stretch/>
        </p:blipFill>
        <p:spPr>
          <a:xfrm>
            <a:off x="1196179" y="4230425"/>
            <a:ext cx="4462500" cy="2322775"/>
          </a:xfrm>
          <a:prstGeom prst="rect">
            <a:avLst/>
          </a:prstGeom>
          <a:noFill/>
          <a:ln>
            <a:noFill/>
          </a:ln>
        </p:spPr>
      </p:pic>
      <p:pic>
        <p:nvPicPr>
          <p:cNvPr id="297" name="Google Shape;297;g12dbf16226d_0_10"/>
          <p:cNvPicPr preferRelativeResize="0"/>
          <p:nvPr/>
        </p:nvPicPr>
        <p:blipFill rotWithShape="1">
          <a:blip r:embed="rId4">
            <a:alphaModFix/>
          </a:blip>
          <a:srcRect b="0" l="0" r="0" t="0"/>
          <a:stretch/>
        </p:blipFill>
        <p:spPr>
          <a:xfrm>
            <a:off x="5970725" y="4230425"/>
            <a:ext cx="4462500" cy="2322775"/>
          </a:xfrm>
          <a:prstGeom prst="rect">
            <a:avLst/>
          </a:prstGeom>
          <a:noFill/>
          <a:ln>
            <a:noFill/>
          </a:ln>
        </p:spPr>
      </p:pic>
      <p:pic>
        <p:nvPicPr>
          <p:cNvPr id="298" name="Google Shape;298;g12dbf16226d_0_10"/>
          <p:cNvPicPr preferRelativeResize="0"/>
          <p:nvPr/>
        </p:nvPicPr>
        <p:blipFill rotWithShape="1">
          <a:blip r:embed="rId5">
            <a:alphaModFix/>
          </a:blip>
          <a:srcRect b="0" l="0" r="0" t="0"/>
          <a:stretch/>
        </p:blipFill>
        <p:spPr>
          <a:xfrm>
            <a:off x="2951925" y="1230062"/>
            <a:ext cx="5669100" cy="250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2c483a3952_0_76"/>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Feature Transformation</a:t>
            </a:r>
            <a:endParaRPr b="1" i="0" sz="3200" u="none" cap="none" strike="noStrike">
              <a:solidFill>
                <a:srgbClr val="0198A3"/>
              </a:solidFill>
              <a:latin typeface="Montserrat"/>
              <a:ea typeface="Montserrat"/>
              <a:cs typeface="Montserrat"/>
              <a:sym typeface="Montserrat"/>
            </a:endParaRPr>
          </a:p>
        </p:txBody>
      </p:sp>
      <p:sp>
        <p:nvSpPr>
          <p:cNvPr id="305" name="Google Shape;305;g12c483a3952_0_76"/>
          <p:cNvSpPr txBox="1"/>
          <p:nvPr/>
        </p:nvSpPr>
        <p:spPr>
          <a:xfrm>
            <a:off x="1133850" y="686725"/>
            <a:ext cx="4134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t/>
            </a:r>
            <a:endParaRPr b="0" i="0" sz="2000" u="none" cap="none" strike="noStrike">
              <a:solidFill>
                <a:schemeClr val="dk1"/>
              </a:solidFill>
              <a:latin typeface="Arial"/>
              <a:ea typeface="Arial"/>
              <a:cs typeface="Arial"/>
              <a:sym typeface="Arial"/>
            </a:endParaRPr>
          </a:p>
        </p:txBody>
      </p:sp>
      <p:sp>
        <p:nvSpPr>
          <p:cNvPr id="306" name="Google Shape;306;g12c483a3952_0_76"/>
          <p:cNvSpPr txBox="1"/>
          <p:nvPr/>
        </p:nvSpPr>
        <p:spPr>
          <a:xfrm>
            <a:off x="1133850" y="1088588"/>
            <a:ext cx="9924300" cy="1897200"/>
          </a:xfrm>
          <a:prstGeom prst="rect">
            <a:avLst/>
          </a:prstGeom>
          <a:noFill/>
          <a:ln>
            <a:noFill/>
          </a:ln>
        </p:spPr>
        <p:txBody>
          <a:bodyPr anchorCtr="0" anchor="t" bIns="91425" lIns="91425" spcFirstLastPara="1" rIns="91425" wrap="square" tIns="91425">
            <a:spAutoFit/>
          </a:bodyPr>
          <a:lstStyle/>
          <a:p>
            <a:pPr indent="0" lvl="0" marL="0" marR="0" rtl="0" algn="l">
              <a:lnSpc>
                <a:spcPct val="103125"/>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Normalization </a:t>
            </a:r>
            <a:r>
              <a:rPr b="1" i="0" lang="en-US" sz="2000" u="none" cap="none" strike="noStrike">
                <a:solidFill>
                  <a:schemeClr val="dk1"/>
                </a:solidFill>
                <a:latin typeface="Arial"/>
                <a:ea typeface="Arial"/>
                <a:cs typeface="Arial"/>
                <a:sym typeface="Arial"/>
              </a:rPr>
              <a:t>year</a:t>
            </a:r>
            <a:r>
              <a:rPr b="0" i="0" lang="en-US" sz="2000" u="none" cap="none" strike="noStrike">
                <a:solidFill>
                  <a:schemeClr val="dk1"/>
                </a:solidFill>
                <a:latin typeface="Arial"/>
                <a:ea typeface="Arial"/>
                <a:cs typeface="Arial"/>
                <a:sym typeface="Arial"/>
              </a:rPr>
              <a:t> dan </a:t>
            </a:r>
            <a:r>
              <a:rPr b="1" i="0" lang="en-US" sz="2000" u="none" cap="none" strike="noStrike">
                <a:solidFill>
                  <a:schemeClr val="dk1"/>
                </a:solidFill>
                <a:latin typeface="Arial"/>
                <a:ea typeface="Arial"/>
                <a:cs typeface="Arial"/>
                <a:sym typeface="Arial"/>
              </a:rPr>
              <a:t>odometer</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Pada dist plot sebelumnya, kolom year dan odometer memiliki distribusi yang sangat skew sehingga feature normalization cocok untuk digunakan.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3125"/>
              </a:lnSpc>
              <a:spcBef>
                <a:spcPts val="0"/>
              </a:spcBef>
              <a:spcAft>
                <a:spcPts val="0"/>
              </a:spcAft>
              <a:buClr>
                <a:schemeClr val="dk1"/>
              </a:buClr>
              <a:buSzPts val="1100"/>
              <a:buFont typeface="Arial"/>
              <a:buNone/>
            </a:pPr>
            <a:r>
              <a:rPr b="0" i="0" lang="en-US" sz="2000" u="none" cap="none" strike="noStrike">
                <a:solidFill>
                  <a:schemeClr val="dk1"/>
                </a:solidFill>
                <a:latin typeface="Arial"/>
                <a:ea typeface="Arial"/>
                <a:cs typeface="Arial"/>
                <a:sym typeface="Arial"/>
              </a:rPr>
              <a:t>Standardization </a:t>
            </a:r>
            <a:r>
              <a:rPr b="1" i="0" lang="en-US" sz="2000" u="none" cap="none" strike="noStrike">
                <a:solidFill>
                  <a:schemeClr val="dk1"/>
                </a:solidFill>
                <a:latin typeface="Arial"/>
                <a:ea typeface="Arial"/>
                <a:cs typeface="Arial"/>
                <a:sym typeface="Arial"/>
              </a:rPr>
              <a:t>condition </a:t>
            </a:r>
            <a:r>
              <a:rPr b="0" i="0" lang="en-US" sz="2000" u="none" cap="none" strike="noStrike">
                <a:solidFill>
                  <a:schemeClr val="dk1"/>
                </a:solidFill>
                <a:latin typeface="Arial"/>
                <a:ea typeface="Arial"/>
                <a:cs typeface="Arial"/>
                <a:sym typeface="Arial"/>
              </a:rPr>
              <a:t>dan </a:t>
            </a:r>
            <a:r>
              <a:rPr b="1" i="0" lang="en-US" sz="2000" u="none" cap="none" strike="noStrike">
                <a:solidFill>
                  <a:schemeClr val="dk1"/>
                </a:solidFill>
                <a:latin typeface="Arial"/>
                <a:ea typeface="Arial"/>
                <a:cs typeface="Arial"/>
                <a:sym typeface="Arial"/>
              </a:rPr>
              <a:t>sellingprice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Pada dist plot sebelumnya, condition memiliki distribusi yang hampir mendekati normal sehingga feature standardization cocok untuk digunakan.</a:t>
            </a:r>
            <a:endParaRPr b="0" i="0" sz="1400" u="none" cap="none" strike="noStrike">
              <a:solidFill>
                <a:srgbClr val="000000"/>
              </a:solidFill>
              <a:latin typeface="Arial"/>
              <a:ea typeface="Arial"/>
              <a:cs typeface="Arial"/>
              <a:sym typeface="Arial"/>
            </a:endParaRPr>
          </a:p>
        </p:txBody>
      </p:sp>
      <p:pic>
        <p:nvPicPr>
          <p:cNvPr id="307" name="Google Shape;307;g12c483a3952_0_76"/>
          <p:cNvPicPr preferRelativeResize="0"/>
          <p:nvPr/>
        </p:nvPicPr>
        <p:blipFill rotWithShape="1">
          <a:blip r:embed="rId3">
            <a:alphaModFix/>
          </a:blip>
          <a:srcRect b="0" l="0" r="0" t="0"/>
          <a:stretch/>
        </p:blipFill>
        <p:spPr>
          <a:xfrm>
            <a:off x="2814625" y="3138199"/>
            <a:ext cx="6562725" cy="1149606"/>
          </a:xfrm>
          <a:prstGeom prst="rect">
            <a:avLst/>
          </a:prstGeom>
          <a:noFill/>
          <a:ln>
            <a:noFill/>
          </a:ln>
        </p:spPr>
      </p:pic>
      <p:pic>
        <p:nvPicPr>
          <p:cNvPr id="308" name="Google Shape;308;g12c483a3952_0_76"/>
          <p:cNvPicPr preferRelativeResize="0"/>
          <p:nvPr/>
        </p:nvPicPr>
        <p:blipFill rotWithShape="1">
          <a:blip r:embed="rId4">
            <a:alphaModFix/>
          </a:blip>
          <a:srcRect b="0" l="0" r="0" t="0"/>
          <a:stretch/>
        </p:blipFill>
        <p:spPr>
          <a:xfrm>
            <a:off x="2814625" y="4440200"/>
            <a:ext cx="6562724" cy="2109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2c483a3952_0_39"/>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Feature Encoding</a:t>
            </a:r>
            <a:endParaRPr b="1" i="0" sz="3200" u="none" cap="none" strike="noStrike">
              <a:solidFill>
                <a:srgbClr val="0198A3"/>
              </a:solidFill>
              <a:latin typeface="Montserrat"/>
              <a:ea typeface="Montserrat"/>
              <a:cs typeface="Montserrat"/>
              <a:sym typeface="Montserrat"/>
            </a:endParaRPr>
          </a:p>
        </p:txBody>
      </p:sp>
      <p:sp>
        <p:nvSpPr>
          <p:cNvPr id="315" name="Google Shape;315;g12c483a3952_0_39"/>
          <p:cNvSpPr txBox="1"/>
          <p:nvPr/>
        </p:nvSpPr>
        <p:spPr>
          <a:xfrm>
            <a:off x="1041725" y="882425"/>
            <a:ext cx="48879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Strategi encoding:</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Kolom </a:t>
            </a:r>
            <a:r>
              <a:rPr b="0" i="0" lang="en-US" sz="1400" u="none" cap="none" strike="noStrike">
                <a:solidFill>
                  <a:schemeClr val="dk1"/>
                </a:solidFill>
                <a:latin typeface="Arial"/>
                <a:ea typeface="Arial"/>
                <a:cs typeface="Arial"/>
                <a:sym typeface="Arial"/>
              </a:rPr>
              <a:t> </a:t>
            </a:r>
            <a:r>
              <a:rPr b="1" i="0" lang="en-US" sz="1500" u="none" cap="none" strike="noStrike">
                <a:solidFill>
                  <a:schemeClr val="dk1"/>
                </a:solidFill>
                <a:latin typeface="Arial"/>
                <a:ea typeface="Arial"/>
                <a:cs typeface="Arial"/>
                <a:sym typeface="Arial"/>
              </a:rPr>
              <a:t>`transmission` `top_10_make`, `body`, `color`, `trim`, `model`</a:t>
            </a:r>
            <a:r>
              <a:rPr b="0" i="0" lang="en-US" sz="1500" u="none" cap="none" strike="noStrike">
                <a:solidFill>
                  <a:srgbClr val="000000"/>
                </a:solidFill>
                <a:latin typeface="Arial"/>
                <a:ea typeface="Arial"/>
                <a:cs typeface="Arial"/>
                <a:sym typeface="Arial"/>
              </a:rPr>
              <a:t> : label encoding</a:t>
            </a:r>
            <a:endParaRPr b="0" i="0" sz="1500" u="none" cap="none" strike="noStrike">
              <a:solidFill>
                <a:srgbClr val="000000"/>
              </a:solidFill>
              <a:latin typeface="Arial"/>
              <a:ea typeface="Arial"/>
              <a:cs typeface="Arial"/>
              <a:sym typeface="Arial"/>
            </a:endParaRPr>
          </a:p>
        </p:txBody>
      </p:sp>
      <p:sp>
        <p:nvSpPr>
          <p:cNvPr id="316" name="Google Shape;316;g12c483a3952_0_39"/>
          <p:cNvSpPr txBox="1"/>
          <p:nvPr/>
        </p:nvSpPr>
        <p:spPr>
          <a:xfrm>
            <a:off x="1041725" y="1955325"/>
            <a:ext cx="4472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Melakukan mapping terhadap kolom </a:t>
            </a:r>
            <a:r>
              <a:rPr b="1" i="0" lang="en-US" sz="1500" u="none" cap="none" strike="noStrike">
                <a:solidFill>
                  <a:schemeClr val="dk1"/>
                </a:solidFill>
                <a:latin typeface="Arial"/>
                <a:ea typeface="Arial"/>
                <a:cs typeface="Arial"/>
                <a:sym typeface="Arial"/>
              </a:rPr>
              <a:t>`transmission` `top_10_make`, `body`, `color`, `trim`, `model`</a:t>
            </a:r>
            <a:endParaRPr b="0" i="0" sz="1400" u="none" cap="none" strike="noStrike">
              <a:solidFill>
                <a:srgbClr val="000000"/>
              </a:solidFill>
              <a:latin typeface="Arial"/>
              <a:ea typeface="Arial"/>
              <a:cs typeface="Arial"/>
              <a:sym typeface="Arial"/>
            </a:endParaRPr>
          </a:p>
        </p:txBody>
      </p:sp>
      <p:pic>
        <p:nvPicPr>
          <p:cNvPr id="317" name="Google Shape;317;g12c483a3952_0_39"/>
          <p:cNvPicPr preferRelativeResize="0"/>
          <p:nvPr/>
        </p:nvPicPr>
        <p:blipFill rotWithShape="1">
          <a:blip r:embed="rId3">
            <a:alphaModFix/>
          </a:blip>
          <a:srcRect b="0" l="0" r="0" t="0"/>
          <a:stretch/>
        </p:blipFill>
        <p:spPr>
          <a:xfrm>
            <a:off x="776600" y="2975850"/>
            <a:ext cx="4362775" cy="919325"/>
          </a:xfrm>
          <a:prstGeom prst="rect">
            <a:avLst/>
          </a:prstGeom>
          <a:noFill/>
          <a:ln>
            <a:noFill/>
          </a:ln>
        </p:spPr>
      </p:pic>
      <p:sp>
        <p:nvSpPr>
          <p:cNvPr id="318" name="Google Shape;318;g12c483a3952_0_39"/>
          <p:cNvSpPr txBox="1"/>
          <p:nvPr/>
        </p:nvSpPr>
        <p:spPr>
          <a:xfrm>
            <a:off x="776600" y="2631625"/>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transmision</a:t>
            </a:r>
            <a:endParaRPr b="0" i="0" sz="1200" u="none" cap="none" strike="noStrike">
              <a:solidFill>
                <a:schemeClr val="lt1"/>
              </a:solidFill>
              <a:latin typeface="Arial"/>
              <a:ea typeface="Arial"/>
              <a:cs typeface="Arial"/>
              <a:sym typeface="Arial"/>
            </a:endParaRPr>
          </a:p>
        </p:txBody>
      </p:sp>
      <p:sp>
        <p:nvSpPr>
          <p:cNvPr id="319" name="Google Shape;319;g12c483a3952_0_39"/>
          <p:cNvSpPr txBox="1"/>
          <p:nvPr/>
        </p:nvSpPr>
        <p:spPr>
          <a:xfrm>
            <a:off x="6175150" y="2631625"/>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body</a:t>
            </a:r>
            <a:endParaRPr b="0" i="0" sz="1200" u="none" cap="none" strike="noStrike">
              <a:solidFill>
                <a:schemeClr val="lt1"/>
              </a:solidFill>
              <a:latin typeface="Arial"/>
              <a:ea typeface="Arial"/>
              <a:cs typeface="Arial"/>
              <a:sym typeface="Arial"/>
            </a:endParaRPr>
          </a:p>
        </p:txBody>
      </p:sp>
      <p:sp>
        <p:nvSpPr>
          <p:cNvPr id="320" name="Google Shape;320;g12c483a3952_0_39"/>
          <p:cNvSpPr txBox="1"/>
          <p:nvPr/>
        </p:nvSpPr>
        <p:spPr>
          <a:xfrm>
            <a:off x="776538" y="4174250"/>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top_10_make</a:t>
            </a:r>
            <a:endParaRPr b="0" i="0" sz="1200" u="none" cap="none" strike="noStrike">
              <a:solidFill>
                <a:schemeClr val="lt1"/>
              </a:solidFill>
              <a:latin typeface="Arial"/>
              <a:ea typeface="Arial"/>
              <a:cs typeface="Arial"/>
              <a:sym typeface="Arial"/>
            </a:endParaRPr>
          </a:p>
        </p:txBody>
      </p:sp>
      <p:pic>
        <p:nvPicPr>
          <p:cNvPr id="321" name="Google Shape;321;g12c483a3952_0_39"/>
          <p:cNvPicPr preferRelativeResize="0"/>
          <p:nvPr/>
        </p:nvPicPr>
        <p:blipFill rotWithShape="1">
          <a:blip r:embed="rId4">
            <a:alphaModFix/>
          </a:blip>
          <a:srcRect b="0" l="0" r="0" t="0"/>
          <a:stretch/>
        </p:blipFill>
        <p:spPr>
          <a:xfrm>
            <a:off x="1531250" y="4543550"/>
            <a:ext cx="2853600" cy="2087425"/>
          </a:xfrm>
          <a:prstGeom prst="rect">
            <a:avLst/>
          </a:prstGeom>
          <a:noFill/>
          <a:ln>
            <a:noFill/>
          </a:ln>
        </p:spPr>
      </p:pic>
      <p:pic>
        <p:nvPicPr>
          <p:cNvPr id="322" name="Google Shape;322;g12c483a3952_0_39"/>
          <p:cNvPicPr preferRelativeResize="0"/>
          <p:nvPr/>
        </p:nvPicPr>
        <p:blipFill rotWithShape="1">
          <a:blip r:embed="rId5">
            <a:alphaModFix/>
          </a:blip>
          <a:srcRect b="0" l="0" r="0" t="0"/>
          <a:stretch/>
        </p:blipFill>
        <p:spPr>
          <a:xfrm>
            <a:off x="7024850" y="3000925"/>
            <a:ext cx="3043120" cy="2087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g12dbf16226d_0_32"/>
          <p:cNvPicPr preferRelativeResize="0"/>
          <p:nvPr/>
        </p:nvPicPr>
        <p:blipFill rotWithShape="1">
          <a:blip r:embed="rId3">
            <a:alphaModFix/>
          </a:blip>
          <a:srcRect b="0" l="0" r="0" t="0"/>
          <a:stretch/>
        </p:blipFill>
        <p:spPr>
          <a:xfrm>
            <a:off x="1450713" y="1204198"/>
            <a:ext cx="3544925" cy="2265250"/>
          </a:xfrm>
          <a:prstGeom prst="rect">
            <a:avLst/>
          </a:prstGeom>
          <a:noFill/>
          <a:ln>
            <a:noFill/>
          </a:ln>
        </p:spPr>
      </p:pic>
      <p:sp>
        <p:nvSpPr>
          <p:cNvPr id="329" name="Google Shape;329;g12dbf16226d_0_3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Feature Encoding</a:t>
            </a:r>
            <a:endParaRPr b="1" i="0" sz="3200" u="none" cap="none" strike="noStrike">
              <a:solidFill>
                <a:srgbClr val="0198A3"/>
              </a:solidFill>
              <a:latin typeface="Montserrat"/>
              <a:ea typeface="Montserrat"/>
              <a:cs typeface="Montserrat"/>
              <a:sym typeface="Montserrat"/>
            </a:endParaRPr>
          </a:p>
        </p:txBody>
      </p:sp>
      <p:sp>
        <p:nvSpPr>
          <p:cNvPr id="330" name="Google Shape;330;g12dbf16226d_0_32"/>
          <p:cNvSpPr txBox="1"/>
          <p:nvPr/>
        </p:nvSpPr>
        <p:spPr>
          <a:xfrm>
            <a:off x="1041725" y="834900"/>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top_10_color</a:t>
            </a:r>
            <a:endParaRPr b="0" i="0" sz="1200" u="none" cap="none" strike="noStrike">
              <a:solidFill>
                <a:schemeClr val="lt1"/>
              </a:solidFill>
              <a:latin typeface="Arial"/>
              <a:ea typeface="Arial"/>
              <a:cs typeface="Arial"/>
              <a:sym typeface="Arial"/>
            </a:endParaRPr>
          </a:p>
        </p:txBody>
      </p:sp>
      <p:sp>
        <p:nvSpPr>
          <p:cNvPr id="331" name="Google Shape;331;g12dbf16226d_0_32"/>
          <p:cNvSpPr txBox="1"/>
          <p:nvPr/>
        </p:nvSpPr>
        <p:spPr>
          <a:xfrm>
            <a:off x="6866600" y="834900"/>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top_10_model</a:t>
            </a:r>
            <a:endParaRPr b="0" i="0" sz="1200" u="none" cap="none" strike="noStrike">
              <a:solidFill>
                <a:schemeClr val="lt1"/>
              </a:solidFill>
              <a:latin typeface="Arial"/>
              <a:ea typeface="Arial"/>
              <a:cs typeface="Arial"/>
              <a:sym typeface="Arial"/>
            </a:endParaRPr>
          </a:p>
        </p:txBody>
      </p:sp>
      <p:sp>
        <p:nvSpPr>
          <p:cNvPr id="332" name="Google Shape;332;g12dbf16226d_0_32"/>
          <p:cNvSpPr txBox="1"/>
          <p:nvPr/>
        </p:nvSpPr>
        <p:spPr>
          <a:xfrm>
            <a:off x="3914550" y="3695413"/>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top_10_trim</a:t>
            </a:r>
            <a:endParaRPr b="0" i="0" sz="1200" u="none" cap="none" strike="noStrike">
              <a:solidFill>
                <a:schemeClr val="lt1"/>
              </a:solidFill>
              <a:latin typeface="Arial"/>
              <a:ea typeface="Arial"/>
              <a:cs typeface="Arial"/>
              <a:sym typeface="Arial"/>
            </a:endParaRPr>
          </a:p>
        </p:txBody>
      </p:sp>
      <p:pic>
        <p:nvPicPr>
          <p:cNvPr id="333" name="Google Shape;333;g12dbf16226d_0_32"/>
          <p:cNvPicPr preferRelativeResize="0"/>
          <p:nvPr/>
        </p:nvPicPr>
        <p:blipFill rotWithShape="1">
          <a:blip r:embed="rId4">
            <a:alphaModFix/>
          </a:blip>
          <a:srcRect b="0" l="0" r="0" t="0"/>
          <a:stretch/>
        </p:blipFill>
        <p:spPr>
          <a:xfrm>
            <a:off x="7153163" y="1230475"/>
            <a:ext cx="3789772" cy="2265250"/>
          </a:xfrm>
          <a:prstGeom prst="rect">
            <a:avLst/>
          </a:prstGeom>
          <a:noFill/>
          <a:ln>
            <a:noFill/>
          </a:ln>
        </p:spPr>
      </p:pic>
      <p:pic>
        <p:nvPicPr>
          <p:cNvPr id="334" name="Google Shape;334;g12dbf16226d_0_32"/>
          <p:cNvPicPr preferRelativeResize="0"/>
          <p:nvPr/>
        </p:nvPicPr>
        <p:blipFill rotWithShape="1">
          <a:blip r:embed="rId5">
            <a:alphaModFix/>
          </a:blip>
          <a:srcRect b="0" l="0" r="0" t="0"/>
          <a:stretch/>
        </p:blipFill>
        <p:spPr>
          <a:xfrm>
            <a:off x="4177975" y="4039475"/>
            <a:ext cx="3836050" cy="2612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2c483a3952_0_44"/>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Handle Class Imbalance</a:t>
            </a:r>
            <a:endParaRPr b="1" i="0" sz="3200" u="none" cap="none" strike="noStrike">
              <a:solidFill>
                <a:srgbClr val="0198A3"/>
              </a:solidFill>
              <a:latin typeface="Montserrat"/>
              <a:ea typeface="Montserrat"/>
              <a:cs typeface="Montserrat"/>
              <a:sym typeface="Montserrat"/>
            </a:endParaRPr>
          </a:p>
        </p:txBody>
      </p:sp>
      <p:sp>
        <p:nvSpPr>
          <p:cNvPr id="341" name="Google Shape;341;g12c483a3952_0_44"/>
          <p:cNvSpPr txBox="1"/>
          <p:nvPr/>
        </p:nvSpPr>
        <p:spPr>
          <a:xfrm>
            <a:off x="1041725" y="868500"/>
            <a:ext cx="8811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Tidak perlu melakukan handle class imbalance karena data target bukan merupakan klasifikasi</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2cb0ca1e26_0_8"/>
          <p:cNvSpPr/>
          <p:nvPr/>
        </p:nvSpPr>
        <p:spPr>
          <a:xfrm>
            <a:off x="4665900" y="1336575"/>
            <a:ext cx="3505200" cy="5088600"/>
          </a:xfrm>
          <a:prstGeom prst="rect">
            <a:avLst/>
          </a:prstGeom>
          <a:solidFill>
            <a:srgbClr val="66A482">
              <a:alpha val="1215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Kolom feature yang baru adalah : </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top_10_make</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top_10_trim</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top_10_model</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year_norm</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odometer_norm</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top_10_color</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condition_std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12cb0ca1e26_0_8"/>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Feature Engineering</a:t>
            </a:r>
            <a:endParaRPr b="1" i="0" sz="3200" u="none" cap="none" strike="noStrike">
              <a:solidFill>
                <a:srgbClr val="0198A3"/>
              </a:solidFill>
              <a:latin typeface="Montserrat"/>
              <a:ea typeface="Montserrat"/>
              <a:cs typeface="Montserrat"/>
              <a:sym typeface="Montserrat"/>
            </a:endParaRPr>
          </a:p>
        </p:txBody>
      </p:sp>
      <p:cxnSp>
        <p:nvCxnSpPr>
          <p:cNvPr id="349" name="Google Shape;349;g12cb0ca1e26_0_8"/>
          <p:cNvCxnSpPr/>
          <p:nvPr/>
        </p:nvCxnSpPr>
        <p:spPr>
          <a:xfrm>
            <a:off x="4456200" y="1272500"/>
            <a:ext cx="0" cy="5170200"/>
          </a:xfrm>
          <a:prstGeom prst="straightConnector1">
            <a:avLst/>
          </a:prstGeom>
          <a:noFill/>
          <a:ln cap="flat" cmpd="sng" w="9525">
            <a:solidFill>
              <a:schemeClr val="dk2"/>
            </a:solidFill>
            <a:prstDash val="solid"/>
            <a:round/>
            <a:headEnd len="sm" w="sm" type="none"/>
            <a:tailEnd len="sm" w="sm" type="none"/>
          </a:ln>
        </p:spPr>
      </p:cxnSp>
      <p:cxnSp>
        <p:nvCxnSpPr>
          <p:cNvPr id="350" name="Google Shape;350;g12cb0ca1e26_0_8"/>
          <p:cNvCxnSpPr/>
          <p:nvPr/>
        </p:nvCxnSpPr>
        <p:spPr>
          <a:xfrm>
            <a:off x="8380800" y="1254925"/>
            <a:ext cx="0" cy="5170200"/>
          </a:xfrm>
          <a:prstGeom prst="straightConnector1">
            <a:avLst/>
          </a:prstGeom>
          <a:noFill/>
          <a:ln cap="flat" cmpd="sng" w="9525">
            <a:solidFill>
              <a:schemeClr val="dk2"/>
            </a:solidFill>
            <a:prstDash val="solid"/>
            <a:round/>
            <a:headEnd len="sm" w="sm" type="none"/>
            <a:tailEnd len="sm" w="sm" type="none"/>
          </a:ln>
        </p:spPr>
      </p:cxnSp>
      <p:sp>
        <p:nvSpPr>
          <p:cNvPr id="351" name="Google Shape;351;g12cb0ca1e26_0_8"/>
          <p:cNvSpPr txBox="1"/>
          <p:nvPr/>
        </p:nvSpPr>
        <p:spPr>
          <a:xfrm>
            <a:off x="847925" y="827000"/>
            <a:ext cx="350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SELECTION</a:t>
            </a:r>
            <a:endParaRPr b="0" i="0" sz="1200" u="none" cap="none" strike="noStrike">
              <a:solidFill>
                <a:schemeClr val="lt1"/>
              </a:solidFill>
              <a:latin typeface="Arial"/>
              <a:ea typeface="Arial"/>
              <a:cs typeface="Arial"/>
              <a:sym typeface="Arial"/>
            </a:endParaRPr>
          </a:p>
        </p:txBody>
      </p:sp>
      <p:sp>
        <p:nvSpPr>
          <p:cNvPr id="352" name="Google Shape;352;g12cb0ca1e26_0_8"/>
          <p:cNvSpPr txBox="1"/>
          <p:nvPr/>
        </p:nvSpPr>
        <p:spPr>
          <a:xfrm>
            <a:off x="4657925" y="827000"/>
            <a:ext cx="350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EXTRACTION</a:t>
            </a:r>
            <a:endParaRPr b="0" i="0" sz="1200" u="none" cap="none" strike="noStrike">
              <a:solidFill>
                <a:schemeClr val="lt1"/>
              </a:solidFill>
              <a:latin typeface="Arial"/>
              <a:ea typeface="Arial"/>
              <a:cs typeface="Arial"/>
              <a:sym typeface="Arial"/>
            </a:endParaRPr>
          </a:p>
        </p:txBody>
      </p:sp>
      <p:sp>
        <p:nvSpPr>
          <p:cNvPr id="353" name="Google Shape;353;g12cb0ca1e26_0_8"/>
          <p:cNvSpPr txBox="1"/>
          <p:nvPr/>
        </p:nvSpPr>
        <p:spPr>
          <a:xfrm>
            <a:off x="8544125" y="809425"/>
            <a:ext cx="350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TAMBAHAN</a:t>
            </a:r>
            <a:endParaRPr b="0" i="0" sz="1200" u="none" cap="none" strike="noStrike">
              <a:solidFill>
                <a:schemeClr val="lt1"/>
              </a:solidFill>
              <a:latin typeface="Arial"/>
              <a:ea typeface="Arial"/>
              <a:cs typeface="Arial"/>
              <a:sym typeface="Arial"/>
            </a:endParaRPr>
          </a:p>
        </p:txBody>
      </p:sp>
      <p:sp>
        <p:nvSpPr>
          <p:cNvPr id="354" name="Google Shape;354;g12cb0ca1e26_0_8"/>
          <p:cNvSpPr/>
          <p:nvPr/>
        </p:nvSpPr>
        <p:spPr>
          <a:xfrm>
            <a:off x="8549525" y="1336575"/>
            <a:ext cx="3505200" cy="5088600"/>
          </a:xfrm>
          <a:prstGeom prst="rect">
            <a:avLst/>
          </a:prstGeom>
          <a:solidFill>
            <a:srgbClr val="66A482">
              <a:alpha val="1215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12cb0ca1e26_0_8"/>
          <p:cNvSpPr/>
          <p:nvPr/>
        </p:nvSpPr>
        <p:spPr>
          <a:xfrm>
            <a:off x="741300" y="1336575"/>
            <a:ext cx="3505200" cy="5088600"/>
          </a:xfrm>
          <a:prstGeom prst="rect">
            <a:avLst/>
          </a:prstGeom>
          <a:solidFill>
            <a:srgbClr val="66A482">
              <a:alpha val="1215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US" sz="1000" u="none" cap="none" strike="noStrike">
                <a:solidFill>
                  <a:srgbClr val="000000"/>
                </a:solidFill>
                <a:latin typeface="Arial"/>
                <a:ea typeface="Arial"/>
                <a:cs typeface="Arial"/>
                <a:sym typeface="Arial"/>
              </a:rPr>
              <a:t>Kolom feature yang didrop adalah : </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mmr</a:t>
            </a:r>
            <a:endParaRPr b="0" i="0" sz="1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Kolom mmr didrop karena kolom mmr memiliki nilai mean dan median yang sangat berbeda sehingga distribusinya sangat skew. Selain itu, mmr juga memiliki korelasi yang sangat tinggi dengan selling price. Nilai mmr sangat dekat dengan sellingprice sehingga kita cukup menggunakan sellingprice saja.</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vin</a:t>
            </a:r>
            <a:endParaRPr b="0" i="0" sz="1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vin merupakan kode rangka unik setiap mobil. vin juga tidak akan berpengaruh pada harga mobil sehingga perlu didrop.</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state</a:t>
            </a:r>
            <a:endParaRPr b="0" i="0" sz="1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state memiliki unique values dengan jumlah yang banyak dan </a:t>
            </a:r>
            <a:r>
              <a:rPr b="0" i="0" lang="en-US" sz="1000" u="none" cap="none" strike="noStrike">
                <a:solidFill>
                  <a:schemeClr val="dk1"/>
                </a:solidFill>
                <a:latin typeface="Arial"/>
                <a:ea typeface="Arial"/>
                <a:cs typeface="Arial"/>
                <a:sym typeface="Arial"/>
              </a:rPr>
              <a:t>memiliki persebaran rasio segmentasi harga (low/med/high) yang tidak berbeda signifikan antar state</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interior</a:t>
            </a:r>
            <a:endParaRPr b="0" i="0" sz="1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Kolom interior memiliki banyak kesamaan nilai dengan color sehingga diputuskan untuk didrop salah satunya. Kami memilih kolom color karena warna luar mobil lebih lebih berpengaruh dibanding interiornya.</a:t>
            </a:r>
            <a:endParaRPr b="0" i="0" sz="1000" u="none" cap="none" strike="noStrike">
              <a:solidFill>
                <a:srgbClr val="000000"/>
              </a:solidFill>
              <a:latin typeface="Arial"/>
              <a:ea typeface="Arial"/>
              <a:cs typeface="Arial"/>
              <a:sym typeface="Arial"/>
            </a:endParaRPr>
          </a:p>
          <a:p>
            <a:pPr indent="-292100" lvl="0" marL="457200" marR="0" rtl="0" algn="just">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seller, </a:t>
            </a:r>
            <a:r>
              <a:rPr b="0" i="0" lang="en-US" sz="1000" u="none" cap="none" strike="noStrike">
                <a:solidFill>
                  <a:schemeClr val="dk1"/>
                </a:solidFill>
                <a:latin typeface="Arial"/>
                <a:ea typeface="Arial"/>
                <a:cs typeface="Arial"/>
                <a:sym typeface="Arial"/>
              </a:rPr>
              <a:t>karena perusahaan Car-a-thon tidak melihat seller, kami tetap akan melakukan filtering pada kendaraan berdasarkan kondisi, odometer, dll (fair value). Sehingga, siapapun sellernya bisa melakukan penjualan (tidak ada perbedaan). Kolom `seller` memiliki jumlah unique values yang sangat banyak (kardinalitas tinggi), sehingga akan menyulitkan ketika melakukan feature encoding.</a:t>
            </a:r>
            <a:endParaRPr b="0" i="0" sz="1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56" name="Google Shape;356;g12cb0ca1e26_0_8"/>
          <p:cNvSpPr txBox="1"/>
          <p:nvPr/>
        </p:nvSpPr>
        <p:spPr>
          <a:xfrm>
            <a:off x="8625725" y="1481725"/>
            <a:ext cx="3371700" cy="483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Kolom feature tambahan yang bisa menjadi feature antara lain:</a:t>
            </a:r>
            <a:endParaRPr b="0" i="0" sz="1100" u="none" cap="none" strike="noStrike">
              <a:solidFill>
                <a:schemeClr val="accent2"/>
              </a:solidFill>
              <a:latin typeface="Arial"/>
              <a:ea typeface="Arial"/>
              <a:cs typeface="Arial"/>
              <a:sym typeface="Arial"/>
            </a:endParaRPr>
          </a:p>
          <a:p>
            <a:pPr indent="-241300" lvl="0" marL="285750" marR="0" rtl="0" algn="l">
              <a:lnSpc>
                <a:spcPct val="115000"/>
              </a:lnSpc>
              <a:spcBef>
                <a:spcPts val="0"/>
              </a:spcBef>
              <a:spcAft>
                <a:spcPts val="0"/>
              </a:spcAft>
              <a:buClr>
                <a:schemeClr val="accent2"/>
              </a:buClr>
              <a:buSzPts val="1100"/>
              <a:buFont typeface="Arial"/>
              <a:buChar char="●"/>
            </a:pPr>
            <a:r>
              <a:rPr b="1" i="0" lang="en-US" sz="1100" u="none" cap="none" strike="noStrike">
                <a:solidFill>
                  <a:schemeClr val="accent2"/>
                </a:solidFill>
                <a:latin typeface="Arial"/>
                <a:ea typeface="Arial"/>
                <a:cs typeface="Arial"/>
                <a:sym typeface="Arial"/>
              </a:rPr>
              <a:t>Fuel</a:t>
            </a:r>
            <a:endParaRPr b="1" i="0" sz="1100" u="none" cap="none" strike="noStrike">
              <a:solidFill>
                <a:schemeClr val="accent2"/>
              </a:solidFill>
              <a:latin typeface="Arial"/>
              <a:ea typeface="Arial"/>
              <a:cs typeface="Arial"/>
              <a:sym typeface="Arial"/>
            </a:endParaRPr>
          </a:p>
          <a:p>
            <a:pPr indent="0" lvl="0" marL="285750" marR="0" rtl="0" algn="l">
              <a:lnSpc>
                <a:spcPct val="115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Jenis bahan bakar yang digunakan suatu mobil dapat mempengaruhi penentuan harga mobil tersebut (mis: solar, bensin, dll.)</a:t>
            </a:r>
            <a:endParaRPr b="0" i="0" sz="1100" u="none" cap="none" strike="noStrike">
              <a:solidFill>
                <a:schemeClr val="accent2"/>
              </a:solidFill>
              <a:latin typeface="Arial"/>
              <a:ea typeface="Arial"/>
              <a:cs typeface="Arial"/>
              <a:sym typeface="Arial"/>
            </a:endParaRPr>
          </a:p>
          <a:p>
            <a:pPr indent="-241300" lvl="0" marL="285750" marR="0" rtl="0" algn="l">
              <a:lnSpc>
                <a:spcPct val="115000"/>
              </a:lnSpc>
              <a:spcBef>
                <a:spcPts val="0"/>
              </a:spcBef>
              <a:spcAft>
                <a:spcPts val="0"/>
              </a:spcAft>
              <a:buClr>
                <a:schemeClr val="accent2"/>
              </a:buClr>
              <a:buSzPts val="1100"/>
              <a:buFont typeface="Arial"/>
              <a:buChar char="●"/>
            </a:pPr>
            <a:r>
              <a:rPr b="1" i="0" lang="en-US" sz="1100" u="none" cap="none" strike="noStrike">
                <a:solidFill>
                  <a:schemeClr val="accent2"/>
                </a:solidFill>
                <a:latin typeface="Arial"/>
                <a:ea typeface="Arial"/>
                <a:cs typeface="Arial"/>
                <a:sym typeface="Arial"/>
              </a:rPr>
              <a:t>Accident History</a:t>
            </a:r>
            <a:endParaRPr b="1" i="0" sz="1100" u="none" cap="none" strike="noStrike">
              <a:solidFill>
                <a:schemeClr val="accent2"/>
              </a:solidFill>
              <a:latin typeface="Arial"/>
              <a:ea typeface="Arial"/>
              <a:cs typeface="Arial"/>
              <a:sym typeface="Arial"/>
            </a:endParaRPr>
          </a:p>
          <a:p>
            <a:pPr indent="0" lvl="0" marL="285750" marR="0" rtl="0" algn="l">
              <a:lnSpc>
                <a:spcPct val="115000"/>
              </a:lnSpc>
              <a:spcBef>
                <a:spcPts val="0"/>
              </a:spcBef>
              <a:spcAft>
                <a:spcPts val="0"/>
              </a:spcAft>
              <a:buClr>
                <a:srgbClr val="000000"/>
              </a:buClr>
              <a:buSzPts val="1100"/>
              <a:buFont typeface="Arial"/>
              <a:buNone/>
            </a:pPr>
            <a:r>
              <a:rPr b="0" i="1" lang="en-US" sz="1100" u="none" cap="none" strike="noStrike">
                <a:solidFill>
                  <a:schemeClr val="accent2"/>
                </a:solidFill>
                <a:latin typeface="Arial"/>
                <a:ea typeface="Arial"/>
                <a:cs typeface="Arial"/>
                <a:sym typeface="Arial"/>
              </a:rPr>
              <a:t>Track record</a:t>
            </a:r>
            <a:r>
              <a:rPr b="0" i="0" lang="en-US" sz="1100" u="none" cap="none" strike="noStrike">
                <a:solidFill>
                  <a:schemeClr val="accent2"/>
                </a:solidFill>
                <a:latin typeface="Arial"/>
                <a:ea typeface="Arial"/>
                <a:cs typeface="Arial"/>
                <a:sym typeface="Arial"/>
              </a:rPr>
              <a:t> kecelakaan mobil dapat mempengaruhi penurunan harga mobil dikarenakan kondisi mobil kemungkinan sudah tidak optimal</a:t>
            </a:r>
            <a:endParaRPr b="0" i="0" sz="1100" u="none" cap="none" strike="noStrike">
              <a:solidFill>
                <a:schemeClr val="accent2"/>
              </a:solidFill>
              <a:latin typeface="Arial"/>
              <a:ea typeface="Arial"/>
              <a:cs typeface="Arial"/>
              <a:sym typeface="Arial"/>
            </a:endParaRPr>
          </a:p>
          <a:p>
            <a:pPr indent="-241300" lvl="0" marL="285750" marR="0" rtl="0" algn="l">
              <a:lnSpc>
                <a:spcPct val="115000"/>
              </a:lnSpc>
              <a:spcBef>
                <a:spcPts val="0"/>
              </a:spcBef>
              <a:spcAft>
                <a:spcPts val="0"/>
              </a:spcAft>
              <a:buClr>
                <a:schemeClr val="accent2"/>
              </a:buClr>
              <a:buSzPts val="1100"/>
              <a:buFont typeface="Arial"/>
              <a:buChar char="●"/>
            </a:pPr>
            <a:r>
              <a:rPr b="1" i="0" lang="en-US" sz="1100" u="none" cap="none" strike="noStrike">
                <a:solidFill>
                  <a:schemeClr val="accent2"/>
                </a:solidFill>
                <a:latin typeface="Arial"/>
                <a:ea typeface="Arial"/>
                <a:cs typeface="Arial"/>
                <a:sym typeface="Arial"/>
              </a:rPr>
              <a:t>Dealership's Reputation</a:t>
            </a:r>
            <a:endParaRPr b="1" i="0" sz="1100" u="none" cap="none" strike="noStrike">
              <a:solidFill>
                <a:schemeClr val="accent2"/>
              </a:solidFill>
              <a:latin typeface="Arial"/>
              <a:ea typeface="Arial"/>
              <a:cs typeface="Arial"/>
              <a:sym typeface="Arial"/>
            </a:endParaRPr>
          </a:p>
          <a:p>
            <a:pPr indent="0" lvl="0" marL="285750" marR="0" rtl="0" algn="l">
              <a:lnSpc>
                <a:spcPct val="115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Reputasi dealer kemungkinan mempengaruhi penentuan harga karena berhubungan dengan </a:t>
            </a:r>
            <a:r>
              <a:rPr b="0" i="1" lang="en-US" sz="1100" u="none" cap="none" strike="noStrike">
                <a:solidFill>
                  <a:schemeClr val="accent2"/>
                </a:solidFill>
                <a:latin typeface="Arial"/>
                <a:ea typeface="Arial"/>
                <a:cs typeface="Arial"/>
                <a:sym typeface="Arial"/>
              </a:rPr>
              <a:t>trust</a:t>
            </a:r>
            <a:r>
              <a:rPr b="0" i="0" lang="en-US" sz="1100" u="none" cap="none" strike="noStrike">
                <a:solidFill>
                  <a:schemeClr val="accent2"/>
                </a:solidFill>
                <a:latin typeface="Arial"/>
                <a:ea typeface="Arial"/>
                <a:cs typeface="Arial"/>
                <a:sym typeface="Arial"/>
              </a:rPr>
              <a:t> customer terhadap harga yang ditentukan dealer</a:t>
            </a:r>
            <a:endParaRPr b="0" i="0" sz="1100" u="none" cap="none" strike="noStrike">
              <a:solidFill>
                <a:schemeClr val="accent2"/>
              </a:solidFill>
              <a:latin typeface="Arial"/>
              <a:ea typeface="Arial"/>
              <a:cs typeface="Arial"/>
              <a:sym typeface="Arial"/>
            </a:endParaRPr>
          </a:p>
          <a:p>
            <a:pPr indent="-241300" lvl="0" marL="285750" marR="0" rtl="0" algn="l">
              <a:lnSpc>
                <a:spcPct val="115000"/>
              </a:lnSpc>
              <a:spcBef>
                <a:spcPts val="0"/>
              </a:spcBef>
              <a:spcAft>
                <a:spcPts val="0"/>
              </a:spcAft>
              <a:buClr>
                <a:schemeClr val="accent2"/>
              </a:buClr>
              <a:buSzPts val="1100"/>
              <a:buFont typeface="Arial"/>
              <a:buChar char="●"/>
            </a:pPr>
            <a:r>
              <a:rPr b="1" i="0" lang="en-US" sz="1100" u="none" cap="none" strike="noStrike">
                <a:solidFill>
                  <a:schemeClr val="accent2"/>
                </a:solidFill>
                <a:latin typeface="Arial"/>
                <a:ea typeface="Arial"/>
                <a:cs typeface="Arial"/>
                <a:sym typeface="Arial"/>
              </a:rPr>
              <a:t>Vehicle Tax</a:t>
            </a:r>
            <a:endParaRPr b="1" i="0" sz="1100" u="none" cap="none" strike="noStrike">
              <a:solidFill>
                <a:schemeClr val="accent2"/>
              </a:solidFill>
              <a:latin typeface="Arial"/>
              <a:ea typeface="Arial"/>
              <a:cs typeface="Arial"/>
              <a:sym typeface="Arial"/>
            </a:endParaRPr>
          </a:p>
          <a:p>
            <a:pPr indent="0" lvl="0" marL="285750" marR="0" rtl="0" algn="l">
              <a:lnSpc>
                <a:spcPct val="115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Pajak mobil mempengaruhi tinggi rendahnya </a:t>
            </a:r>
            <a:r>
              <a:rPr b="0" i="1" lang="en-US" sz="1100" u="none" cap="none" strike="noStrike">
                <a:solidFill>
                  <a:schemeClr val="accent2"/>
                </a:solidFill>
                <a:latin typeface="Arial"/>
                <a:ea typeface="Arial"/>
                <a:cs typeface="Arial"/>
                <a:sym typeface="Arial"/>
              </a:rPr>
              <a:t>additional cost</a:t>
            </a:r>
            <a:r>
              <a:rPr b="0" i="0" lang="en-US" sz="1100" u="none" cap="none" strike="noStrike">
                <a:solidFill>
                  <a:schemeClr val="accent2"/>
                </a:solidFill>
                <a:latin typeface="Arial"/>
                <a:ea typeface="Arial"/>
                <a:cs typeface="Arial"/>
                <a:sym typeface="Arial"/>
              </a:rPr>
              <a:t> suatu kendaraan</a:t>
            </a:r>
            <a:endParaRPr b="0" i="0" sz="1100" u="none" cap="none" strike="noStrike">
              <a:solidFill>
                <a:schemeClr val="accent2"/>
              </a:solidFill>
              <a:latin typeface="Arial"/>
              <a:ea typeface="Arial"/>
              <a:cs typeface="Arial"/>
              <a:sym typeface="Arial"/>
            </a:endParaRPr>
          </a:p>
          <a:p>
            <a:pPr indent="-241300" lvl="0" marL="285750" marR="0" rtl="0" algn="l">
              <a:lnSpc>
                <a:spcPct val="115000"/>
              </a:lnSpc>
              <a:spcBef>
                <a:spcPts val="0"/>
              </a:spcBef>
              <a:spcAft>
                <a:spcPts val="0"/>
              </a:spcAft>
              <a:buClr>
                <a:schemeClr val="accent2"/>
              </a:buClr>
              <a:buSzPts val="1100"/>
              <a:buFont typeface="Arial"/>
              <a:buChar char="●"/>
            </a:pPr>
            <a:r>
              <a:rPr b="1" i="0" lang="en-US" sz="1100" u="none" cap="none" strike="noStrike">
                <a:solidFill>
                  <a:schemeClr val="accent2"/>
                </a:solidFill>
                <a:latin typeface="Arial"/>
                <a:ea typeface="Arial"/>
                <a:cs typeface="Arial"/>
                <a:sym typeface="Arial"/>
              </a:rPr>
              <a:t>Car Assurance</a:t>
            </a:r>
            <a:endParaRPr b="1" i="0" sz="1100" u="none" cap="none" strike="noStrike">
              <a:solidFill>
                <a:schemeClr val="accent2"/>
              </a:solidFill>
              <a:latin typeface="Arial"/>
              <a:ea typeface="Arial"/>
              <a:cs typeface="Arial"/>
              <a:sym typeface="Arial"/>
            </a:endParaRPr>
          </a:p>
          <a:p>
            <a:pPr indent="0" lvl="0" marL="285750" marR="0" rtl="0" algn="l">
              <a:lnSpc>
                <a:spcPct val="115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Ada/tidaknya serta berapa jangka waktu yang asuransi yang tersisa dari suatu kendaraan dapat mempengaruhi penilaian harga karena asuransi juga bersifat </a:t>
            </a:r>
            <a:r>
              <a:rPr b="0" i="1" lang="en-US" sz="1100" u="none" cap="none" strike="noStrike">
                <a:solidFill>
                  <a:schemeClr val="accent2"/>
                </a:solidFill>
                <a:latin typeface="Arial"/>
                <a:ea typeface="Arial"/>
                <a:cs typeface="Arial"/>
                <a:sym typeface="Arial"/>
              </a:rPr>
              <a:t>additional cost</a:t>
            </a:r>
            <a:endParaRPr b="0" i="0" sz="1100" u="none" cap="none" strike="noStrike">
              <a:solidFill>
                <a:schemeClr val="accent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2f2f0782e6_2_181"/>
          <p:cNvSpPr txBox="1"/>
          <p:nvPr>
            <p:ph type="title"/>
          </p:nvPr>
        </p:nvSpPr>
        <p:spPr>
          <a:xfrm>
            <a:off x="933600" y="2867800"/>
            <a:ext cx="10324800" cy="1122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9000"/>
              <a:t>Stage 3</a:t>
            </a:r>
            <a:endParaRPr sz="9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2ee8c2f73c_0_6"/>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Split Data Train &amp; Test</a:t>
            </a:r>
            <a:endParaRPr b="1" i="0" sz="3200" u="none" cap="none" strike="noStrike">
              <a:solidFill>
                <a:srgbClr val="0198A3"/>
              </a:solidFill>
              <a:latin typeface="Montserrat"/>
              <a:ea typeface="Montserrat"/>
              <a:cs typeface="Montserrat"/>
              <a:sym typeface="Montserrat"/>
            </a:endParaRPr>
          </a:p>
        </p:txBody>
      </p:sp>
      <p:sp>
        <p:nvSpPr>
          <p:cNvPr id="369" name="Google Shape;369;g12ee8c2f73c_0_6"/>
          <p:cNvSpPr txBox="1"/>
          <p:nvPr/>
        </p:nvSpPr>
        <p:spPr>
          <a:xfrm>
            <a:off x="5816200" y="2906150"/>
            <a:ext cx="22266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Fitur yang digunakan</a:t>
            </a:r>
            <a:endParaRPr b="0" i="0" sz="1200" u="none" cap="none" strike="noStrike">
              <a:solidFill>
                <a:schemeClr val="lt1"/>
              </a:solidFill>
              <a:latin typeface="Arial"/>
              <a:ea typeface="Arial"/>
              <a:cs typeface="Arial"/>
              <a:sym typeface="Arial"/>
            </a:endParaRPr>
          </a:p>
        </p:txBody>
      </p:sp>
      <p:sp>
        <p:nvSpPr>
          <p:cNvPr id="370" name="Google Shape;370;g12ee8c2f73c_0_6"/>
          <p:cNvSpPr txBox="1"/>
          <p:nvPr/>
        </p:nvSpPr>
        <p:spPr>
          <a:xfrm>
            <a:off x="5773050" y="762925"/>
            <a:ext cx="3945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US" sz="1600"/>
              <a:t>Seluruh kolom setelah pre-processing:</a:t>
            </a:r>
            <a:endParaRPr b="1" i="0" sz="1600" u="none" cap="none" strike="noStrike">
              <a:solidFill>
                <a:srgbClr val="000000"/>
              </a:solidFill>
            </a:endParaRPr>
          </a:p>
        </p:txBody>
      </p:sp>
      <p:sp>
        <p:nvSpPr>
          <p:cNvPr id="371" name="Google Shape;371;g12ee8c2f73c_0_6"/>
          <p:cNvSpPr txBox="1"/>
          <p:nvPr/>
        </p:nvSpPr>
        <p:spPr>
          <a:xfrm>
            <a:off x="8042800" y="2752250"/>
            <a:ext cx="39822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n-US" sz="1600"/>
              <a:t>[‘year_norm’, ‘odometer_norm’, ‘condition_std’,’transmission_label’, ‘make_label’, ‘body_label’, ‘color_label’, ‘model_label’, ‘trim_label’]</a:t>
            </a:r>
            <a:endParaRPr b="0" i="0" sz="1600" u="none" cap="none" strike="noStrike">
              <a:solidFill>
                <a:srgbClr val="000000"/>
              </a:solidFill>
              <a:latin typeface="Arial"/>
              <a:ea typeface="Arial"/>
              <a:cs typeface="Arial"/>
              <a:sym typeface="Arial"/>
            </a:endParaRPr>
          </a:p>
        </p:txBody>
      </p:sp>
      <p:sp>
        <p:nvSpPr>
          <p:cNvPr id="372" name="Google Shape;372;g12ee8c2f73c_0_6"/>
          <p:cNvSpPr txBox="1"/>
          <p:nvPr/>
        </p:nvSpPr>
        <p:spPr>
          <a:xfrm>
            <a:off x="5816200" y="3927450"/>
            <a:ext cx="22266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Target </a:t>
            </a:r>
            <a:r>
              <a:rPr b="1" lang="en-US" sz="1200">
                <a:solidFill>
                  <a:schemeClr val="lt1"/>
                </a:solidFill>
              </a:rPr>
              <a:t>yang digunakan</a:t>
            </a:r>
            <a:endParaRPr b="0" i="0" sz="1200" u="none" cap="none" strike="noStrike">
              <a:solidFill>
                <a:schemeClr val="lt1"/>
              </a:solidFill>
              <a:latin typeface="Arial"/>
              <a:ea typeface="Arial"/>
              <a:cs typeface="Arial"/>
              <a:sym typeface="Arial"/>
            </a:endParaRPr>
          </a:p>
        </p:txBody>
      </p:sp>
      <p:sp>
        <p:nvSpPr>
          <p:cNvPr id="373" name="Google Shape;373;g12ee8c2f73c_0_6"/>
          <p:cNvSpPr txBox="1"/>
          <p:nvPr/>
        </p:nvSpPr>
        <p:spPr>
          <a:xfrm>
            <a:off x="8042800" y="3849750"/>
            <a:ext cx="3945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n-US" sz="1600"/>
              <a:t>[‘sellingprice_std’]</a:t>
            </a:r>
            <a:endParaRPr b="0" i="0" sz="1600" u="none" cap="none" strike="noStrike">
              <a:solidFill>
                <a:srgbClr val="000000"/>
              </a:solidFill>
              <a:latin typeface="Arial"/>
              <a:ea typeface="Arial"/>
              <a:cs typeface="Arial"/>
              <a:sym typeface="Arial"/>
            </a:endParaRPr>
          </a:p>
        </p:txBody>
      </p:sp>
      <p:pic>
        <p:nvPicPr>
          <p:cNvPr id="374" name="Google Shape;374;g12ee8c2f73c_0_6"/>
          <p:cNvPicPr preferRelativeResize="0"/>
          <p:nvPr/>
        </p:nvPicPr>
        <p:blipFill rotWithShape="1">
          <a:blip r:embed="rId3">
            <a:alphaModFix/>
          </a:blip>
          <a:srcRect b="266" l="0" r="10666" t="7889"/>
          <a:stretch/>
        </p:blipFill>
        <p:spPr>
          <a:xfrm>
            <a:off x="787225" y="1194025"/>
            <a:ext cx="4723675" cy="4856600"/>
          </a:xfrm>
          <a:prstGeom prst="rect">
            <a:avLst/>
          </a:prstGeom>
          <a:noFill/>
          <a:ln>
            <a:noFill/>
          </a:ln>
        </p:spPr>
      </p:pic>
      <p:sp>
        <p:nvSpPr>
          <p:cNvPr id="375" name="Google Shape;375;g12ee8c2f73c_0_6"/>
          <p:cNvSpPr txBox="1"/>
          <p:nvPr/>
        </p:nvSpPr>
        <p:spPr>
          <a:xfrm>
            <a:off x="787225" y="762925"/>
            <a:ext cx="3945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US" sz="1600"/>
              <a:t>Heatmap setelah pre-processing:</a:t>
            </a:r>
            <a:endParaRPr b="1" i="0" sz="1600" u="none" cap="none" strike="noStrike">
              <a:solidFill>
                <a:srgbClr val="000000"/>
              </a:solidFill>
            </a:endParaRPr>
          </a:p>
        </p:txBody>
      </p:sp>
      <p:sp>
        <p:nvSpPr>
          <p:cNvPr id="376" name="Google Shape;376;g12ee8c2f73c_0_6"/>
          <p:cNvSpPr/>
          <p:nvPr/>
        </p:nvSpPr>
        <p:spPr>
          <a:xfrm>
            <a:off x="4437400" y="4232150"/>
            <a:ext cx="227700" cy="2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12ee8c2f73c_0_6"/>
          <p:cNvSpPr/>
          <p:nvPr/>
        </p:nvSpPr>
        <p:spPr>
          <a:xfrm>
            <a:off x="4437400" y="3852550"/>
            <a:ext cx="227700" cy="2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12ee8c2f73c_0_6"/>
          <p:cNvSpPr/>
          <p:nvPr/>
        </p:nvSpPr>
        <p:spPr>
          <a:xfrm>
            <a:off x="4437400" y="3472950"/>
            <a:ext cx="227700" cy="2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12ee8c2f73c_0_6"/>
          <p:cNvSpPr/>
          <p:nvPr/>
        </p:nvSpPr>
        <p:spPr>
          <a:xfrm>
            <a:off x="4437400" y="3093350"/>
            <a:ext cx="227700" cy="2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12ee8c2f73c_0_6"/>
          <p:cNvSpPr/>
          <p:nvPr/>
        </p:nvSpPr>
        <p:spPr>
          <a:xfrm>
            <a:off x="4437400" y="2713750"/>
            <a:ext cx="227700" cy="2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2ee8c2f73c_0_6"/>
          <p:cNvSpPr/>
          <p:nvPr/>
        </p:nvSpPr>
        <p:spPr>
          <a:xfrm>
            <a:off x="4437400" y="2300500"/>
            <a:ext cx="227700" cy="2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12ee8c2f73c_0_6"/>
          <p:cNvSpPr/>
          <p:nvPr/>
        </p:nvSpPr>
        <p:spPr>
          <a:xfrm>
            <a:off x="4437400" y="1887250"/>
            <a:ext cx="227700" cy="2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2ee8c2f73c_0_6"/>
          <p:cNvSpPr/>
          <p:nvPr/>
        </p:nvSpPr>
        <p:spPr>
          <a:xfrm>
            <a:off x="4437400" y="1474000"/>
            <a:ext cx="227700" cy="2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12ee8c2f73c_0_6"/>
          <p:cNvSpPr/>
          <p:nvPr/>
        </p:nvSpPr>
        <p:spPr>
          <a:xfrm>
            <a:off x="5692675" y="4484575"/>
            <a:ext cx="6332400" cy="688500"/>
          </a:xfrm>
          <a:prstGeom prst="rect">
            <a:avLst/>
          </a:prstGeom>
          <a:solidFill>
            <a:srgbClr val="51978C">
              <a:alpha val="117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12ee8c2f73c_0_6"/>
          <p:cNvSpPr txBox="1"/>
          <p:nvPr/>
        </p:nvSpPr>
        <p:spPr>
          <a:xfrm>
            <a:off x="5816200" y="4643950"/>
            <a:ext cx="22266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Split data train - test</a:t>
            </a:r>
            <a:endParaRPr b="0" i="0" sz="1200" u="none" cap="none" strike="noStrike">
              <a:solidFill>
                <a:schemeClr val="lt1"/>
              </a:solidFill>
              <a:latin typeface="Arial"/>
              <a:ea typeface="Arial"/>
              <a:cs typeface="Arial"/>
              <a:sym typeface="Arial"/>
            </a:endParaRPr>
          </a:p>
        </p:txBody>
      </p:sp>
      <p:sp>
        <p:nvSpPr>
          <p:cNvPr id="386" name="Google Shape;386;g12ee8c2f73c_0_6"/>
          <p:cNvSpPr txBox="1"/>
          <p:nvPr/>
        </p:nvSpPr>
        <p:spPr>
          <a:xfrm>
            <a:off x="8042800" y="4613050"/>
            <a:ext cx="3779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n-US" sz="1600"/>
              <a:t>70 : 30</a:t>
            </a:r>
            <a:endParaRPr b="0" i="0" sz="1600" u="none" cap="none" strike="noStrike">
              <a:solidFill>
                <a:srgbClr val="000000"/>
              </a:solidFill>
              <a:latin typeface="Arial"/>
              <a:ea typeface="Arial"/>
              <a:cs typeface="Arial"/>
              <a:sym typeface="Arial"/>
            </a:endParaRPr>
          </a:p>
        </p:txBody>
      </p:sp>
      <p:sp>
        <p:nvSpPr>
          <p:cNvPr id="387" name="Google Shape;387;g12ee8c2f73c_0_6"/>
          <p:cNvSpPr/>
          <p:nvPr/>
        </p:nvSpPr>
        <p:spPr>
          <a:xfrm>
            <a:off x="4437400" y="4712700"/>
            <a:ext cx="227700" cy="241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g12ee8c2f73c_0_6"/>
          <p:cNvPicPr preferRelativeResize="0"/>
          <p:nvPr/>
        </p:nvPicPr>
        <p:blipFill>
          <a:blip r:embed="rId4">
            <a:alphaModFix/>
          </a:blip>
          <a:stretch>
            <a:fillRect/>
          </a:stretch>
        </p:blipFill>
        <p:spPr>
          <a:xfrm>
            <a:off x="5816200" y="1196626"/>
            <a:ext cx="6172199" cy="13511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2f813e7940_2_21"/>
          <p:cNvSpPr txBox="1"/>
          <p:nvPr>
            <p:ph type="title"/>
          </p:nvPr>
        </p:nvSpPr>
        <p:spPr>
          <a:xfrm>
            <a:off x="500550" y="88200"/>
            <a:ext cx="53895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US"/>
              <a:t>Train Features</a:t>
            </a:r>
            <a:endParaRPr/>
          </a:p>
        </p:txBody>
      </p:sp>
      <p:pic>
        <p:nvPicPr>
          <p:cNvPr id="395" name="Google Shape;395;g12f813e7940_2_21"/>
          <p:cNvPicPr preferRelativeResize="0"/>
          <p:nvPr/>
        </p:nvPicPr>
        <p:blipFill>
          <a:blip r:embed="rId3">
            <a:alphaModFix/>
          </a:blip>
          <a:stretch>
            <a:fillRect/>
          </a:stretch>
        </p:blipFill>
        <p:spPr>
          <a:xfrm>
            <a:off x="585800" y="851700"/>
            <a:ext cx="1851425" cy="1911150"/>
          </a:xfrm>
          <a:prstGeom prst="rect">
            <a:avLst/>
          </a:prstGeom>
          <a:noFill/>
          <a:ln>
            <a:noFill/>
          </a:ln>
        </p:spPr>
      </p:pic>
      <p:pic>
        <p:nvPicPr>
          <p:cNvPr id="396" name="Google Shape;396;g12f813e7940_2_21"/>
          <p:cNvPicPr preferRelativeResize="0"/>
          <p:nvPr/>
        </p:nvPicPr>
        <p:blipFill>
          <a:blip r:embed="rId4">
            <a:alphaModFix/>
          </a:blip>
          <a:stretch>
            <a:fillRect/>
          </a:stretch>
        </p:blipFill>
        <p:spPr>
          <a:xfrm>
            <a:off x="2517150" y="851700"/>
            <a:ext cx="1735642" cy="1911150"/>
          </a:xfrm>
          <a:prstGeom prst="rect">
            <a:avLst/>
          </a:prstGeom>
          <a:noFill/>
          <a:ln>
            <a:noFill/>
          </a:ln>
        </p:spPr>
      </p:pic>
      <p:pic>
        <p:nvPicPr>
          <p:cNvPr id="397" name="Google Shape;397;g12f813e7940_2_21"/>
          <p:cNvPicPr preferRelativeResize="0"/>
          <p:nvPr/>
        </p:nvPicPr>
        <p:blipFill>
          <a:blip r:embed="rId5">
            <a:alphaModFix/>
          </a:blip>
          <a:stretch>
            <a:fillRect/>
          </a:stretch>
        </p:blipFill>
        <p:spPr>
          <a:xfrm>
            <a:off x="4332725" y="851700"/>
            <a:ext cx="1633889" cy="1911150"/>
          </a:xfrm>
          <a:prstGeom prst="rect">
            <a:avLst/>
          </a:prstGeom>
          <a:noFill/>
          <a:ln>
            <a:noFill/>
          </a:ln>
        </p:spPr>
      </p:pic>
      <p:pic>
        <p:nvPicPr>
          <p:cNvPr id="398" name="Google Shape;398;g12f813e7940_2_21"/>
          <p:cNvPicPr preferRelativeResize="0"/>
          <p:nvPr/>
        </p:nvPicPr>
        <p:blipFill>
          <a:blip r:embed="rId6">
            <a:alphaModFix/>
          </a:blip>
          <a:stretch>
            <a:fillRect/>
          </a:stretch>
        </p:blipFill>
        <p:spPr>
          <a:xfrm>
            <a:off x="585800" y="2762850"/>
            <a:ext cx="1851425" cy="2028247"/>
          </a:xfrm>
          <a:prstGeom prst="rect">
            <a:avLst/>
          </a:prstGeom>
          <a:noFill/>
          <a:ln>
            <a:noFill/>
          </a:ln>
        </p:spPr>
      </p:pic>
      <p:pic>
        <p:nvPicPr>
          <p:cNvPr id="399" name="Google Shape;399;g12f813e7940_2_21"/>
          <p:cNvPicPr preferRelativeResize="0"/>
          <p:nvPr/>
        </p:nvPicPr>
        <p:blipFill>
          <a:blip r:embed="rId7">
            <a:alphaModFix/>
          </a:blip>
          <a:stretch>
            <a:fillRect/>
          </a:stretch>
        </p:blipFill>
        <p:spPr>
          <a:xfrm>
            <a:off x="2568025" y="2844012"/>
            <a:ext cx="1633900" cy="1865933"/>
          </a:xfrm>
          <a:prstGeom prst="rect">
            <a:avLst/>
          </a:prstGeom>
          <a:noFill/>
          <a:ln>
            <a:noFill/>
          </a:ln>
        </p:spPr>
      </p:pic>
      <p:pic>
        <p:nvPicPr>
          <p:cNvPr id="400" name="Google Shape;400;g12f813e7940_2_21"/>
          <p:cNvPicPr preferRelativeResize="0"/>
          <p:nvPr/>
        </p:nvPicPr>
        <p:blipFill>
          <a:blip r:embed="rId8">
            <a:alphaModFix/>
          </a:blip>
          <a:stretch>
            <a:fillRect/>
          </a:stretch>
        </p:blipFill>
        <p:spPr>
          <a:xfrm>
            <a:off x="4332726" y="2818825"/>
            <a:ext cx="1633900" cy="1916302"/>
          </a:xfrm>
          <a:prstGeom prst="rect">
            <a:avLst/>
          </a:prstGeom>
          <a:noFill/>
          <a:ln>
            <a:noFill/>
          </a:ln>
        </p:spPr>
      </p:pic>
      <p:pic>
        <p:nvPicPr>
          <p:cNvPr id="401" name="Google Shape;401;g12f813e7940_2_21"/>
          <p:cNvPicPr preferRelativeResize="0"/>
          <p:nvPr/>
        </p:nvPicPr>
        <p:blipFill>
          <a:blip r:embed="rId9">
            <a:alphaModFix/>
          </a:blip>
          <a:stretch>
            <a:fillRect/>
          </a:stretch>
        </p:blipFill>
        <p:spPr>
          <a:xfrm>
            <a:off x="618350" y="4816125"/>
            <a:ext cx="1735650" cy="1946325"/>
          </a:xfrm>
          <a:prstGeom prst="rect">
            <a:avLst/>
          </a:prstGeom>
          <a:noFill/>
          <a:ln>
            <a:noFill/>
          </a:ln>
        </p:spPr>
      </p:pic>
      <p:pic>
        <p:nvPicPr>
          <p:cNvPr id="402" name="Google Shape;402;g12f813e7940_2_21"/>
          <p:cNvPicPr preferRelativeResize="0"/>
          <p:nvPr/>
        </p:nvPicPr>
        <p:blipFill>
          <a:blip r:embed="rId10">
            <a:alphaModFix/>
          </a:blip>
          <a:stretch>
            <a:fillRect/>
          </a:stretch>
        </p:blipFill>
        <p:spPr>
          <a:xfrm>
            <a:off x="2437220" y="4791096"/>
            <a:ext cx="1735650" cy="1946336"/>
          </a:xfrm>
          <a:prstGeom prst="rect">
            <a:avLst/>
          </a:prstGeom>
          <a:noFill/>
          <a:ln>
            <a:noFill/>
          </a:ln>
        </p:spPr>
      </p:pic>
      <p:pic>
        <p:nvPicPr>
          <p:cNvPr id="403" name="Google Shape;403;g12f813e7940_2_21"/>
          <p:cNvPicPr preferRelativeResize="0"/>
          <p:nvPr/>
        </p:nvPicPr>
        <p:blipFill>
          <a:blip r:embed="rId11">
            <a:alphaModFix/>
          </a:blip>
          <a:stretch>
            <a:fillRect/>
          </a:stretch>
        </p:blipFill>
        <p:spPr>
          <a:xfrm>
            <a:off x="4256100" y="4816125"/>
            <a:ext cx="1633900" cy="1948508"/>
          </a:xfrm>
          <a:prstGeom prst="rect">
            <a:avLst/>
          </a:prstGeom>
          <a:noFill/>
          <a:ln>
            <a:noFill/>
          </a:ln>
        </p:spPr>
      </p:pic>
      <p:sp>
        <p:nvSpPr>
          <p:cNvPr id="404" name="Google Shape;404;g12f813e7940_2_21"/>
          <p:cNvSpPr txBox="1"/>
          <p:nvPr>
            <p:ph type="title"/>
          </p:nvPr>
        </p:nvSpPr>
        <p:spPr>
          <a:xfrm>
            <a:off x="6271000" y="88200"/>
            <a:ext cx="53895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US"/>
              <a:t>Test Features</a:t>
            </a:r>
            <a:endParaRPr/>
          </a:p>
        </p:txBody>
      </p:sp>
      <p:pic>
        <p:nvPicPr>
          <p:cNvPr id="405" name="Google Shape;405;g12f813e7940_2_21"/>
          <p:cNvPicPr preferRelativeResize="0"/>
          <p:nvPr/>
        </p:nvPicPr>
        <p:blipFill>
          <a:blip r:embed="rId12">
            <a:alphaModFix/>
          </a:blip>
          <a:stretch>
            <a:fillRect/>
          </a:stretch>
        </p:blipFill>
        <p:spPr>
          <a:xfrm>
            <a:off x="6731350" y="910688"/>
            <a:ext cx="1735650" cy="1793187"/>
          </a:xfrm>
          <a:prstGeom prst="rect">
            <a:avLst/>
          </a:prstGeom>
          <a:noFill/>
          <a:ln>
            <a:noFill/>
          </a:ln>
        </p:spPr>
      </p:pic>
      <p:cxnSp>
        <p:nvCxnSpPr>
          <p:cNvPr id="406" name="Google Shape;406;g12f813e7940_2_21"/>
          <p:cNvCxnSpPr/>
          <p:nvPr/>
        </p:nvCxnSpPr>
        <p:spPr>
          <a:xfrm>
            <a:off x="6249450" y="1220850"/>
            <a:ext cx="30600" cy="5541600"/>
          </a:xfrm>
          <a:prstGeom prst="straightConnector1">
            <a:avLst/>
          </a:prstGeom>
          <a:noFill/>
          <a:ln cap="flat" cmpd="sng" w="9525">
            <a:solidFill>
              <a:schemeClr val="dk2"/>
            </a:solidFill>
            <a:prstDash val="solid"/>
            <a:round/>
            <a:headEnd len="med" w="med" type="none"/>
            <a:tailEnd len="med" w="med" type="none"/>
          </a:ln>
        </p:spPr>
      </p:cxnSp>
      <p:pic>
        <p:nvPicPr>
          <p:cNvPr id="407" name="Google Shape;407;g12f813e7940_2_21"/>
          <p:cNvPicPr preferRelativeResize="0"/>
          <p:nvPr/>
        </p:nvPicPr>
        <p:blipFill>
          <a:blip r:embed="rId13">
            <a:alphaModFix/>
          </a:blip>
          <a:stretch>
            <a:fillRect/>
          </a:stretch>
        </p:blipFill>
        <p:spPr>
          <a:xfrm>
            <a:off x="8660150" y="910700"/>
            <a:ext cx="1633900" cy="1860278"/>
          </a:xfrm>
          <a:prstGeom prst="rect">
            <a:avLst/>
          </a:prstGeom>
          <a:noFill/>
          <a:ln>
            <a:noFill/>
          </a:ln>
        </p:spPr>
      </p:pic>
      <p:pic>
        <p:nvPicPr>
          <p:cNvPr id="408" name="Google Shape;408;g12f813e7940_2_21"/>
          <p:cNvPicPr preferRelativeResize="0"/>
          <p:nvPr/>
        </p:nvPicPr>
        <p:blipFill>
          <a:blip r:embed="rId14">
            <a:alphaModFix/>
          </a:blip>
          <a:stretch>
            <a:fillRect/>
          </a:stretch>
        </p:blipFill>
        <p:spPr>
          <a:xfrm>
            <a:off x="10360275" y="916275"/>
            <a:ext cx="1633900" cy="1849125"/>
          </a:xfrm>
          <a:prstGeom prst="rect">
            <a:avLst/>
          </a:prstGeom>
          <a:noFill/>
          <a:ln>
            <a:noFill/>
          </a:ln>
        </p:spPr>
      </p:pic>
      <p:pic>
        <p:nvPicPr>
          <p:cNvPr id="409" name="Google Shape;409;g12f813e7940_2_21"/>
          <p:cNvPicPr preferRelativeResize="0"/>
          <p:nvPr/>
        </p:nvPicPr>
        <p:blipFill>
          <a:blip r:embed="rId15">
            <a:alphaModFix/>
          </a:blip>
          <a:stretch>
            <a:fillRect/>
          </a:stretch>
        </p:blipFill>
        <p:spPr>
          <a:xfrm>
            <a:off x="6639500" y="2844000"/>
            <a:ext cx="1735650" cy="1951325"/>
          </a:xfrm>
          <a:prstGeom prst="rect">
            <a:avLst/>
          </a:prstGeom>
          <a:noFill/>
          <a:ln>
            <a:noFill/>
          </a:ln>
        </p:spPr>
      </p:pic>
      <p:pic>
        <p:nvPicPr>
          <p:cNvPr id="410" name="Google Shape;410;g12f813e7940_2_21"/>
          <p:cNvPicPr preferRelativeResize="0"/>
          <p:nvPr/>
        </p:nvPicPr>
        <p:blipFill>
          <a:blip r:embed="rId16">
            <a:alphaModFix/>
          </a:blip>
          <a:stretch>
            <a:fillRect/>
          </a:stretch>
        </p:blipFill>
        <p:spPr>
          <a:xfrm>
            <a:off x="8527550" y="2923376"/>
            <a:ext cx="1633900" cy="1861656"/>
          </a:xfrm>
          <a:prstGeom prst="rect">
            <a:avLst/>
          </a:prstGeom>
          <a:noFill/>
          <a:ln>
            <a:noFill/>
          </a:ln>
        </p:spPr>
      </p:pic>
      <p:pic>
        <p:nvPicPr>
          <p:cNvPr id="411" name="Google Shape;411;g12f813e7940_2_21"/>
          <p:cNvPicPr preferRelativeResize="0"/>
          <p:nvPr/>
        </p:nvPicPr>
        <p:blipFill>
          <a:blip r:embed="rId17">
            <a:alphaModFix/>
          </a:blip>
          <a:stretch>
            <a:fillRect/>
          </a:stretch>
        </p:blipFill>
        <p:spPr>
          <a:xfrm>
            <a:off x="10313850" y="2923378"/>
            <a:ext cx="1725750" cy="1928779"/>
          </a:xfrm>
          <a:prstGeom prst="rect">
            <a:avLst/>
          </a:prstGeom>
          <a:noFill/>
          <a:ln>
            <a:noFill/>
          </a:ln>
        </p:spPr>
      </p:pic>
      <p:pic>
        <p:nvPicPr>
          <p:cNvPr id="412" name="Google Shape;412;g12f813e7940_2_21"/>
          <p:cNvPicPr preferRelativeResize="0"/>
          <p:nvPr/>
        </p:nvPicPr>
        <p:blipFill>
          <a:blip r:embed="rId18">
            <a:alphaModFix/>
          </a:blip>
          <a:stretch>
            <a:fillRect/>
          </a:stretch>
        </p:blipFill>
        <p:spPr>
          <a:xfrm>
            <a:off x="6690375" y="4935450"/>
            <a:ext cx="1633900" cy="1868712"/>
          </a:xfrm>
          <a:prstGeom prst="rect">
            <a:avLst/>
          </a:prstGeom>
          <a:noFill/>
          <a:ln>
            <a:noFill/>
          </a:ln>
        </p:spPr>
      </p:pic>
      <p:pic>
        <p:nvPicPr>
          <p:cNvPr id="413" name="Google Shape;413;g12f813e7940_2_21"/>
          <p:cNvPicPr preferRelativeResize="0"/>
          <p:nvPr/>
        </p:nvPicPr>
        <p:blipFill>
          <a:blip r:embed="rId19">
            <a:alphaModFix/>
          </a:blip>
          <a:stretch>
            <a:fillRect/>
          </a:stretch>
        </p:blipFill>
        <p:spPr>
          <a:xfrm>
            <a:off x="8551399" y="4937425"/>
            <a:ext cx="1633900" cy="1879965"/>
          </a:xfrm>
          <a:prstGeom prst="rect">
            <a:avLst/>
          </a:prstGeom>
          <a:noFill/>
          <a:ln>
            <a:noFill/>
          </a:ln>
        </p:spPr>
      </p:pic>
      <p:pic>
        <p:nvPicPr>
          <p:cNvPr id="414" name="Google Shape;414;g12f813e7940_2_21"/>
          <p:cNvPicPr preferRelativeResize="0"/>
          <p:nvPr/>
        </p:nvPicPr>
        <p:blipFill>
          <a:blip r:embed="rId20">
            <a:alphaModFix/>
          </a:blip>
          <a:stretch>
            <a:fillRect/>
          </a:stretch>
        </p:blipFill>
        <p:spPr>
          <a:xfrm>
            <a:off x="10412425" y="4936825"/>
            <a:ext cx="1550160" cy="1865950"/>
          </a:xfrm>
          <a:prstGeom prst="rect">
            <a:avLst/>
          </a:prstGeom>
          <a:noFill/>
          <a:ln>
            <a:noFill/>
          </a:ln>
        </p:spPr>
      </p:pic>
      <p:sp>
        <p:nvSpPr>
          <p:cNvPr id="415" name="Google Shape;415;g12f813e7940_2_21"/>
          <p:cNvSpPr txBox="1"/>
          <p:nvPr/>
        </p:nvSpPr>
        <p:spPr>
          <a:xfrm>
            <a:off x="5635888" y="2570100"/>
            <a:ext cx="1457700" cy="1416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n-US" sz="1600"/>
              <a:t>KDE plot train dan test setelah displit tidak jauh berbeda.</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11beb0ec581_0_142"/>
          <p:cNvSpPr/>
          <p:nvPr/>
        </p:nvSpPr>
        <p:spPr>
          <a:xfrm>
            <a:off x="2367175" y="1066800"/>
            <a:ext cx="9596100" cy="1043100"/>
          </a:xfrm>
          <a:prstGeom prst="roundRect">
            <a:avLst>
              <a:gd fmla="val 16667" name="adj"/>
            </a:avLst>
          </a:prstGeom>
          <a:noFill/>
          <a:ln cap="flat" cmpd="sng" w="19050">
            <a:solidFill>
              <a:srgbClr val="0198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11beb0ec581_0_142"/>
          <p:cNvSpPr/>
          <p:nvPr/>
        </p:nvSpPr>
        <p:spPr>
          <a:xfrm>
            <a:off x="6286500" y="2178550"/>
            <a:ext cx="2781300" cy="2812500"/>
          </a:xfrm>
          <a:prstGeom prst="rect">
            <a:avLst/>
          </a:prstGeom>
          <a:solidFill>
            <a:srgbClr val="51978C">
              <a:alpha val="1176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1beb0ec581_0_142"/>
          <p:cNvSpPr txBox="1"/>
          <p:nvPr/>
        </p:nvSpPr>
        <p:spPr>
          <a:xfrm>
            <a:off x="6588591" y="2487120"/>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Goal</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82" name="Google Shape;82;g11beb0ec581_0_142"/>
          <p:cNvSpPr txBox="1"/>
          <p:nvPr/>
        </p:nvSpPr>
        <p:spPr>
          <a:xfrm>
            <a:off x="6436125" y="3092425"/>
            <a:ext cx="2422200" cy="181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1600" u="none" cap="none" strike="noStrike">
                <a:solidFill>
                  <a:schemeClr val="dk1"/>
                </a:solidFill>
                <a:latin typeface="Arial"/>
                <a:ea typeface="Arial"/>
                <a:cs typeface="Arial"/>
                <a:sym typeface="Arial"/>
                <a:extLst>
                  <a:ext uri="http://customooxmlschemas.google.com/">
                    <go:slidesCustomData xmlns:go="http://customooxmlschemas.google.com/" textRoundtripDataId="0"/>
                  </a:ext>
                </a:extLst>
              </a:rPr>
              <a:t>Meningkatkan ketepatan nilai dan kecepatan waktu dalam penentuan harga mobil bekas sehingga dapat meningkatan performa penjualan mobil</a:t>
            </a:r>
            <a:endParaRPr b="0" i="0" sz="1600" u="none" cap="none" strike="noStrike">
              <a:solidFill>
                <a:schemeClr val="dk1"/>
              </a:solidFill>
              <a:latin typeface="Arial"/>
              <a:ea typeface="Arial"/>
              <a:cs typeface="Arial"/>
              <a:sym typeface="Arial"/>
            </a:endParaRPr>
          </a:p>
        </p:txBody>
      </p:sp>
      <p:sp>
        <p:nvSpPr>
          <p:cNvPr id="83" name="Google Shape;83;g11beb0ec581_0_142"/>
          <p:cNvSpPr/>
          <p:nvPr/>
        </p:nvSpPr>
        <p:spPr>
          <a:xfrm>
            <a:off x="9182100" y="2178550"/>
            <a:ext cx="2781300" cy="2812500"/>
          </a:xfrm>
          <a:prstGeom prst="rect">
            <a:avLst/>
          </a:prstGeom>
          <a:solidFill>
            <a:srgbClr val="51978C">
              <a:alpha val="1176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11beb0ec581_0_142"/>
          <p:cNvSpPr txBox="1"/>
          <p:nvPr/>
        </p:nvSpPr>
        <p:spPr>
          <a:xfrm>
            <a:off x="9484191" y="2487120"/>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Objective</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85" name="Google Shape;85;g11beb0ec581_0_142"/>
          <p:cNvSpPr txBox="1"/>
          <p:nvPr/>
        </p:nvSpPr>
        <p:spPr>
          <a:xfrm>
            <a:off x="9486900" y="3316075"/>
            <a:ext cx="21144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n-US" sz="1600" u="none" cap="none" strike="noStrike">
                <a:solidFill>
                  <a:schemeClr val="dk1"/>
                </a:solidFill>
                <a:latin typeface="Arial"/>
                <a:ea typeface="Arial"/>
                <a:cs typeface="Arial"/>
                <a:sym typeface="Arial"/>
              </a:rPr>
              <a:t>Membuat model </a:t>
            </a:r>
            <a:r>
              <a:rPr b="0" i="1" lang="en-US" sz="1600" u="none" cap="none" strike="noStrike">
                <a:solidFill>
                  <a:schemeClr val="dk1"/>
                </a:solidFill>
                <a:latin typeface="Arial"/>
                <a:ea typeface="Arial"/>
                <a:cs typeface="Arial"/>
                <a:sym typeface="Arial"/>
              </a:rPr>
              <a:t>machine learning</a:t>
            </a:r>
            <a:r>
              <a:rPr b="0" i="0" lang="en-US" sz="1600" u="none" cap="none" strike="noStrike">
                <a:solidFill>
                  <a:schemeClr val="dk1"/>
                </a:solidFill>
                <a:latin typeface="Arial"/>
                <a:ea typeface="Arial"/>
                <a:cs typeface="Arial"/>
                <a:sym typeface="Arial"/>
              </a:rPr>
              <a:t> untuk memprediksi harga mobil bekas</a:t>
            </a:r>
            <a:endParaRPr b="0" i="0" sz="1600" u="none" cap="none" strike="noStrike">
              <a:solidFill>
                <a:schemeClr val="dk1"/>
              </a:solidFill>
              <a:latin typeface="Arial"/>
              <a:ea typeface="Arial"/>
              <a:cs typeface="Arial"/>
              <a:sym typeface="Arial"/>
            </a:endParaRPr>
          </a:p>
        </p:txBody>
      </p:sp>
      <p:sp>
        <p:nvSpPr>
          <p:cNvPr id="86" name="Google Shape;86;g11beb0ec581_0_142"/>
          <p:cNvSpPr/>
          <p:nvPr/>
        </p:nvSpPr>
        <p:spPr>
          <a:xfrm>
            <a:off x="704850" y="2178550"/>
            <a:ext cx="5407500" cy="4279200"/>
          </a:xfrm>
          <a:prstGeom prst="rect">
            <a:avLst/>
          </a:prstGeom>
          <a:solidFill>
            <a:srgbClr val="277DA1">
              <a:alpha val="1176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11beb0ec581_0_142"/>
          <p:cNvSpPr txBox="1"/>
          <p:nvPr/>
        </p:nvSpPr>
        <p:spPr>
          <a:xfrm>
            <a:off x="2686050" y="710375"/>
            <a:ext cx="1314600" cy="5184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Role</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88" name="Google Shape;88;g11beb0ec581_0_142"/>
          <p:cNvSpPr txBox="1"/>
          <p:nvPr/>
        </p:nvSpPr>
        <p:spPr>
          <a:xfrm>
            <a:off x="2508025" y="1142763"/>
            <a:ext cx="9314400" cy="91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600" u="none" cap="none" strike="noStrike">
                <a:solidFill>
                  <a:schemeClr val="dk1"/>
                </a:solidFill>
                <a:latin typeface="Arial"/>
                <a:ea typeface="Arial"/>
                <a:cs typeface="Arial"/>
                <a:sym typeface="Arial"/>
              </a:rPr>
              <a:t>Sebagai </a:t>
            </a:r>
            <a:r>
              <a:rPr b="1" i="0" lang="en-US" sz="1600" u="none" cap="none" strike="noStrike">
                <a:solidFill>
                  <a:schemeClr val="dk1"/>
                </a:solidFill>
                <a:latin typeface="Arial"/>
                <a:ea typeface="Arial"/>
                <a:cs typeface="Arial"/>
                <a:sym typeface="Arial"/>
              </a:rPr>
              <a:t>tim data scientist </a:t>
            </a:r>
            <a:r>
              <a:rPr b="0" i="0" lang="en-US" sz="1600" u="none" cap="none" strike="noStrike">
                <a:solidFill>
                  <a:schemeClr val="dk1"/>
                </a:solidFill>
                <a:latin typeface="Arial"/>
                <a:ea typeface="Arial"/>
                <a:cs typeface="Arial"/>
                <a:sym typeface="Arial"/>
              </a:rPr>
              <a:t>pada PT Car-a-thon (perusahaan lelang mobil bekas) yang bertanggung jawab untuk memberikan rekomendasi atas masalah yang dihadapi perusahaan untuk meningkatkan performa perusahaan.</a:t>
            </a:r>
            <a:endParaRPr b="0" i="0" sz="1600" u="none" cap="none" strike="noStrike">
              <a:solidFill>
                <a:schemeClr val="dk1"/>
              </a:solidFill>
              <a:latin typeface="Arial"/>
              <a:ea typeface="Arial"/>
              <a:cs typeface="Arial"/>
              <a:sym typeface="Arial"/>
            </a:endParaRPr>
          </a:p>
        </p:txBody>
      </p:sp>
      <p:sp>
        <p:nvSpPr>
          <p:cNvPr id="89" name="Google Shape;89;g11beb0ec581_0_142"/>
          <p:cNvSpPr txBox="1"/>
          <p:nvPr/>
        </p:nvSpPr>
        <p:spPr>
          <a:xfrm>
            <a:off x="895350" y="2462351"/>
            <a:ext cx="4971900" cy="518400"/>
          </a:xfrm>
          <a:prstGeom prst="rect">
            <a:avLst/>
          </a:prstGeom>
          <a:solidFill>
            <a:srgbClr val="277DA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Problem Statement</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90" name="Google Shape;90;g11beb0ec581_0_142"/>
          <p:cNvSpPr txBox="1"/>
          <p:nvPr/>
        </p:nvSpPr>
        <p:spPr>
          <a:xfrm>
            <a:off x="895350" y="3137950"/>
            <a:ext cx="4971900" cy="31272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500" u="none" cap="none" strike="noStrike">
                <a:solidFill>
                  <a:schemeClr val="dk1"/>
                </a:solidFill>
                <a:latin typeface="Arial"/>
                <a:ea typeface="Arial"/>
                <a:cs typeface="Arial"/>
                <a:sym typeface="Arial"/>
              </a:rPr>
              <a:t>Perusahaan lelang masih belum memiliki </a:t>
            </a:r>
            <a:r>
              <a:rPr b="1" i="1" lang="en-US" sz="1500" u="none" cap="none" strike="noStrike">
                <a:solidFill>
                  <a:schemeClr val="dk1"/>
                </a:solidFill>
                <a:latin typeface="Arial"/>
                <a:ea typeface="Arial"/>
                <a:cs typeface="Arial"/>
                <a:sym typeface="Arial"/>
              </a:rPr>
              <a:t>benchmark</a:t>
            </a:r>
            <a:r>
              <a:rPr b="1" i="0" lang="en-US" sz="1500" u="none" cap="none" strike="noStrike">
                <a:solidFill>
                  <a:schemeClr val="dk1"/>
                </a:solidFill>
                <a:latin typeface="Arial"/>
                <a:ea typeface="Arial"/>
                <a:cs typeface="Arial"/>
                <a:sym typeface="Arial"/>
              </a:rPr>
              <a:t> </a:t>
            </a:r>
            <a:r>
              <a:rPr b="0" i="0" lang="en-US" sz="1500" u="none" cap="none" strike="noStrike">
                <a:solidFill>
                  <a:schemeClr val="dk1"/>
                </a:solidFill>
                <a:latin typeface="Arial"/>
                <a:ea typeface="Arial"/>
                <a:cs typeface="Arial"/>
                <a:sym typeface="Arial"/>
              </a:rPr>
              <a:t>dalam menentukan </a:t>
            </a:r>
            <a:r>
              <a:rPr b="1" i="0" lang="en-US" sz="1500" u="none" cap="none" strike="noStrike">
                <a:solidFill>
                  <a:schemeClr val="dk1"/>
                </a:solidFill>
                <a:latin typeface="Arial"/>
                <a:ea typeface="Arial"/>
                <a:cs typeface="Arial"/>
                <a:sym typeface="Arial"/>
              </a:rPr>
              <a:t>harga mobil</a:t>
            </a:r>
            <a:r>
              <a:rPr b="0" i="0" lang="en-US" sz="1500" u="none" cap="none" strike="noStrike">
                <a:solidFill>
                  <a:schemeClr val="dk1"/>
                </a:solidFill>
                <a:latin typeface="Arial"/>
                <a:ea typeface="Arial"/>
                <a:cs typeface="Arial"/>
                <a:sym typeface="Arial"/>
              </a:rPr>
              <a:t> yang dilelang. Hal ini menyebabkan customer yang akan membeli mobil belum mendapatkan </a:t>
            </a:r>
            <a:r>
              <a:rPr b="1" i="0" lang="en-US" sz="1500" u="none" cap="none" strike="noStrike">
                <a:solidFill>
                  <a:schemeClr val="dk1"/>
                </a:solidFill>
                <a:latin typeface="Arial"/>
                <a:ea typeface="Arial"/>
                <a:cs typeface="Arial"/>
                <a:sym typeface="Arial"/>
              </a:rPr>
              <a:t>jaminan atas </a:t>
            </a:r>
            <a:r>
              <a:rPr b="1" i="1" lang="en-US" sz="1500" u="none" cap="none" strike="noStrike">
                <a:solidFill>
                  <a:schemeClr val="dk1"/>
                </a:solidFill>
                <a:latin typeface="Arial"/>
                <a:ea typeface="Arial"/>
                <a:cs typeface="Arial"/>
                <a:sym typeface="Arial"/>
              </a:rPr>
              <a:t>value-for-money</a:t>
            </a:r>
            <a:r>
              <a:rPr b="0" i="0" lang="en-US" sz="1500" u="none" cap="none" strike="noStrike">
                <a:solidFill>
                  <a:schemeClr val="dk1"/>
                </a:solidFill>
                <a:latin typeface="Arial"/>
                <a:ea typeface="Arial"/>
                <a:cs typeface="Arial"/>
                <a:sym typeface="Arial"/>
              </a:rPr>
              <a:t> terhadap mobil yang dibeli. Selain harga pasar, kondisi mobil merupakan aspek yang perlu dipertimbangkan dalam penentuan harga mobil. Mempertimbangkan data yang digunakan dalam analisis ini merupakan data US used car market, di mana pasar mobil bekas di US besarnya dua kali lipat dari pasar mobil baru, maka diperlukan </a:t>
            </a:r>
            <a:r>
              <a:rPr b="1" i="0" lang="en-US" sz="1500" u="none" cap="none" strike="noStrike">
                <a:solidFill>
                  <a:schemeClr val="dk1"/>
                </a:solidFill>
                <a:latin typeface="Arial"/>
                <a:ea typeface="Arial"/>
                <a:cs typeface="Arial"/>
                <a:sym typeface="Arial"/>
              </a:rPr>
              <a:t>ketepatan dan kecepatan</a:t>
            </a:r>
            <a:r>
              <a:rPr b="0" i="0" lang="en-US" sz="1500" u="none" cap="none" strike="noStrike">
                <a:solidFill>
                  <a:schemeClr val="dk1"/>
                </a:solidFill>
                <a:latin typeface="Arial"/>
                <a:ea typeface="Arial"/>
                <a:cs typeface="Arial"/>
                <a:sym typeface="Arial"/>
              </a:rPr>
              <a:t> dalam penilaian harga mobil bekas agar dapat </a:t>
            </a:r>
            <a:r>
              <a:rPr b="1" i="0" lang="en-US" sz="1500" u="none" cap="none" strike="noStrike">
                <a:solidFill>
                  <a:schemeClr val="dk1"/>
                </a:solidFill>
                <a:latin typeface="Arial"/>
                <a:ea typeface="Arial"/>
                <a:cs typeface="Arial"/>
                <a:sym typeface="Arial"/>
              </a:rPr>
              <a:t>mencapai harga yang optimum sesuai dengan kondisi mobil</a:t>
            </a:r>
            <a:r>
              <a:rPr b="0" i="0" lang="en-US" sz="1500" u="none" cap="none" strike="noStrike">
                <a:solidFill>
                  <a:schemeClr val="dk1"/>
                </a:solidFill>
                <a:latin typeface="Arial"/>
                <a:ea typeface="Arial"/>
                <a:cs typeface="Arial"/>
                <a:sym typeface="Arial"/>
              </a:rPr>
              <a:t>.</a:t>
            </a:r>
            <a:endParaRPr b="0" i="0" sz="1500" u="none" cap="none" strike="noStrike">
              <a:solidFill>
                <a:schemeClr val="dk1"/>
              </a:solidFill>
              <a:latin typeface="Arial"/>
              <a:ea typeface="Arial"/>
              <a:cs typeface="Arial"/>
              <a:sym typeface="Arial"/>
            </a:endParaRPr>
          </a:p>
        </p:txBody>
      </p:sp>
      <p:sp>
        <p:nvSpPr>
          <p:cNvPr id="91" name="Google Shape;91;g11beb0ec581_0_142"/>
          <p:cNvSpPr/>
          <p:nvPr/>
        </p:nvSpPr>
        <p:spPr>
          <a:xfrm>
            <a:off x="6362708" y="2314767"/>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92" name="Google Shape;92;g11beb0ec581_0_142"/>
          <p:cNvGrpSpPr/>
          <p:nvPr/>
        </p:nvGrpSpPr>
        <p:grpSpPr>
          <a:xfrm>
            <a:off x="6524234" y="2486752"/>
            <a:ext cx="509228" cy="488530"/>
            <a:chOff x="7142746" y="4629313"/>
            <a:chExt cx="381930" cy="366406"/>
          </a:xfrm>
        </p:grpSpPr>
        <p:sp>
          <p:nvSpPr>
            <p:cNvPr id="93" name="Google Shape;93;g11beb0ec581_0_142"/>
            <p:cNvSpPr/>
            <p:nvPr/>
          </p:nvSpPr>
          <p:spPr>
            <a:xfrm>
              <a:off x="7206241" y="4757432"/>
              <a:ext cx="200368" cy="181118"/>
            </a:xfrm>
            <a:custGeom>
              <a:rect b="b" l="l" r="r" t="t"/>
              <a:pathLst>
                <a:path extrusionOk="0" h="5297" w="586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11beb0ec581_0_142"/>
            <p:cNvSpPr/>
            <p:nvPr/>
          </p:nvSpPr>
          <p:spPr>
            <a:xfrm>
              <a:off x="7255923" y="4812345"/>
              <a:ext cx="94508" cy="71428"/>
            </a:xfrm>
            <a:custGeom>
              <a:rect b="b" l="l" r="r" t="t"/>
              <a:pathLst>
                <a:path extrusionOk="0" h="2089" w="2764">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11beb0ec581_0_142"/>
            <p:cNvSpPr/>
            <p:nvPr/>
          </p:nvSpPr>
          <p:spPr>
            <a:xfrm>
              <a:off x="7142746" y="4701322"/>
              <a:ext cx="324931" cy="294397"/>
            </a:xfrm>
            <a:custGeom>
              <a:rect b="b" l="l" r="r" t="t"/>
              <a:pathLst>
                <a:path extrusionOk="0" h="8610" w="9503">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11beb0ec581_0_142"/>
            <p:cNvSpPr/>
            <p:nvPr/>
          </p:nvSpPr>
          <p:spPr>
            <a:xfrm>
              <a:off x="7400865" y="4707306"/>
              <a:ext cx="45647" cy="45647"/>
            </a:xfrm>
            <a:custGeom>
              <a:rect b="b" l="l" r="r" t="t"/>
              <a:pathLst>
                <a:path extrusionOk="0" h="1335" w="1335">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11beb0ec581_0_142"/>
            <p:cNvSpPr/>
            <p:nvPr/>
          </p:nvSpPr>
          <p:spPr>
            <a:xfrm>
              <a:off x="7479029" y="4649555"/>
              <a:ext cx="29542" cy="25234"/>
            </a:xfrm>
            <a:custGeom>
              <a:rect b="b" l="l" r="r" t="t"/>
              <a:pathLst>
                <a:path extrusionOk="0" h="738" w="864">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1beb0ec581_0_142"/>
            <p:cNvSpPr/>
            <p:nvPr/>
          </p:nvSpPr>
          <p:spPr>
            <a:xfrm>
              <a:off x="7422030" y="4629313"/>
              <a:ext cx="57033" cy="78027"/>
            </a:xfrm>
            <a:custGeom>
              <a:rect b="b" l="l" r="r" t="t"/>
              <a:pathLst>
                <a:path extrusionOk="0" h="2282" w="1668">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11beb0ec581_0_142"/>
            <p:cNvSpPr/>
            <p:nvPr/>
          </p:nvSpPr>
          <p:spPr>
            <a:xfrm>
              <a:off x="7446478" y="4674755"/>
              <a:ext cx="78198" cy="56212"/>
            </a:xfrm>
            <a:custGeom>
              <a:rect b="b" l="l" r="r" t="t"/>
              <a:pathLst>
                <a:path extrusionOk="0" h="1644" w="2287">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g11beb0ec581_0_142"/>
          <p:cNvSpPr/>
          <p:nvPr/>
        </p:nvSpPr>
        <p:spPr>
          <a:xfrm>
            <a:off x="9241958" y="2305142"/>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101" name="Google Shape;101;g11beb0ec581_0_142"/>
          <p:cNvGrpSpPr/>
          <p:nvPr/>
        </p:nvGrpSpPr>
        <p:grpSpPr>
          <a:xfrm>
            <a:off x="9395190" y="2477321"/>
            <a:ext cx="491678" cy="488124"/>
            <a:chOff x="1628166" y="3455447"/>
            <a:chExt cx="368768" cy="366102"/>
          </a:xfrm>
        </p:grpSpPr>
        <p:sp>
          <p:nvSpPr>
            <p:cNvPr id="102" name="Google Shape;102;g11beb0ec581_0_142"/>
            <p:cNvSpPr/>
            <p:nvPr/>
          </p:nvSpPr>
          <p:spPr>
            <a:xfrm>
              <a:off x="1712693" y="3648222"/>
              <a:ext cx="154015" cy="173327"/>
            </a:xfrm>
            <a:custGeom>
              <a:rect b="b" l="l" r="r" t="t"/>
              <a:pathLst>
                <a:path extrusionOk="0" h="5071" w="4506">
                  <a:moveTo>
                    <a:pt x="2290" y="0"/>
                  </a:moveTo>
                  <a:cubicBezTo>
                    <a:pt x="1981" y="0"/>
                    <a:pt x="1671" y="209"/>
                    <a:pt x="1671" y="625"/>
                  </a:cubicBezTo>
                  <a:cubicBezTo>
                    <a:pt x="1671" y="840"/>
                    <a:pt x="1790" y="1030"/>
                    <a:pt x="1981" y="1149"/>
                  </a:cubicBezTo>
                  <a:lnTo>
                    <a:pt x="1981" y="1864"/>
                  </a:lnTo>
                  <a:lnTo>
                    <a:pt x="1528" y="1864"/>
                  </a:lnTo>
                  <a:cubicBezTo>
                    <a:pt x="1100" y="1864"/>
                    <a:pt x="695" y="2173"/>
                    <a:pt x="623" y="2602"/>
                  </a:cubicBezTo>
                  <a:lnTo>
                    <a:pt x="99" y="4626"/>
                  </a:lnTo>
                  <a:cubicBezTo>
                    <a:pt x="1" y="4894"/>
                    <a:pt x="203" y="5070"/>
                    <a:pt x="404" y="5070"/>
                  </a:cubicBezTo>
                  <a:cubicBezTo>
                    <a:pt x="542" y="5070"/>
                    <a:pt x="680" y="4987"/>
                    <a:pt x="719" y="4793"/>
                  </a:cubicBezTo>
                  <a:lnTo>
                    <a:pt x="1242" y="2745"/>
                  </a:lnTo>
                  <a:cubicBezTo>
                    <a:pt x="1266" y="2602"/>
                    <a:pt x="1409" y="2507"/>
                    <a:pt x="1552" y="2507"/>
                  </a:cubicBezTo>
                  <a:lnTo>
                    <a:pt x="1981" y="2507"/>
                  </a:lnTo>
                  <a:lnTo>
                    <a:pt x="1981" y="4721"/>
                  </a:lnTo>
                  <a:cubicBezTo>
                    <a:pt x="1981" y="4924"/>
                    <a:pt x="2136" y="5025"/>
                    <a:pt x="2290" y="5025"/>
                  </a:cubicBezTo>
                  <a:cubicBezTo>
                    <a:pt x="2445" y="5025"/>
                    <a:pt x="2600" y="4924"/>
                    <a:pt x="2600" y="4721"/>
                  </a:cubicBezTo>
                  <a:lnTo>
                    <a:pt x="2600" y="2507"/>
                  </a:lnTo>
                  <a:lnTo>
                    <a:pt x="3029" y="2507"/>
                  </a:lnTo>
                  <a:cubicBezTo>
                    <a:pt x="3171" y="2507"/>
                    <a:pt x="3291" y="2626"/>
                    <a:pt x="3314" y="2769"/>
                  </a:cubicBezTo>
                  <a:lnTo>
                    <a:pt x="3838" y="4793"/>
                  </a:lnTo>
                  <a:cubicBezTo>
                    <a:pt x="3886" y="4936"/>
                    <a:pt x="4005" y="5031"/>
                    <a:pt x="4148" y="5031"/>
                  </a:cubicBezTo>
                  <a:lnTo>
                    <a:pt x="4243" y="5031"/>
                  </a:lnTo>
                  <a:cubicBezTo>
                    <a:pt x="4410" y="4983"/>
                    <a:pt x="4505" y="4817"/>
                    <a:pt x="4457" y="4650"/>
                  </a:cubicBezTo>
                  <a:lnTo>
                    <a:pt x="4481" y="4626"/>
                  </a:lnTo>
                  <a:lnTo>
                    <a:pt x="3957" y="2626"/>
                  </a:lnTo>
                  <a:cubicBezTo>
                    <a:pt x="3862" y="2173"/>
                    <a:pt x="3481" y="1864"/>
                    <a:pt x="3029" y="1864"/>
                  </a:cubicBezTo>
                  <a:lnTo>
                    <a:pt x="2624" y="1864"/>
                  </a:lnTo>
                  <a:lnTo>
                    <a:pt x="2624" y="1149"/>
                  </a:lnTo>
                  <a:cubicBezTo>
                    <a:pt x="2790" y="1030"/>
                    <a:pt x="2909" y="840"/>
                    <a:pt x="2909" y="625"/>
                  </a:cubicBezTo>
                  <a:cubicBezTo>
                    <a:pt x="2909" y="209"/>
                    <a:pt x="2600" y="0"/>
                    <a:pt x="229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11beb0ec581_0_142"/>
            <p:cNvSpPr/>
            <p:nvPr/>
          </p:nvSpPr>
          <p:spPr>
            <a:xfrm>
              <a:off x="1628166" y="3640771"/>
              <a:ext cx="74923" cy="95294"/>
            </a:xfrm>
            <a:custGeom>
              <a:rect b="b" l="l" r="r" t="t"/>
              <a:pathLst>
                <a:path extrusionOk="0" h="2788" w="2192">
                  <a:moveTo>
                    <a:pt x="357" y="1"/>
                  </a:moveTo>
                  <a:cubicBezTo>
                    <a:pt x="308" y="1"/>
                    <a:pt x="259" y="12"/>
                    <a:pt x="215" y="34"/>
                  </a:cubicBezTo>
                  <a:cubicBezTo>
                    <a:pt x="48" y="129"/>
                    <a:pt x="0" y="319"/>
                    <a:pt x="96" y="462"/>
                  </a:cubicBezTo>
                  <a:cubicBezTo>
                    <a:pt x="143" y="558"/>
                    <a:pt x="1358" y="2629"/>
                    <a:pt x="1358" y="2629"/>
                  </a:cubicBezTo>
                  <a:cubicBezTo>
                    <a:pt x="1418" y="2741"/>
                    <a:pt x="1512" y="2788"/>
                    <a:pt x="1609" y="2788"/>
                  </a:cubicBezTo>
                  <a:cubicBezTo>
                    <a:pt x="1819" y="2788"/>
                    <a:pt x="2036" y="2565"/>
                    <a:pt x="1906" y="2320"/>
                  </a:cubicBezTo>
                  <a:lnTo>
                    <a:pt x="1596" y="1796"/>
                  </a:lnTo>
                  <a:lnTo>
                    <a:pt x="2191" y="1439"/>
                  </a:lnTo>
                  <a:lnTo>
                    <a:pt x="1572" y="367"/>
                  </a:lnTo>
                  <a:lnTo>
                    <a:pt x="953" y="701"/>
                  </a:lnTo>
                  <a:lnTo>
                    <a:pt x="643" y="153"/>
                  </a:lnTo>
                  <a:cubicBezTo>
                    <a:pt x="578" y="54"/>
                    <a:pt x="466" y="1"/>
                    <a:pt x="35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11beb0ec581_0_142"/>
            <p:cNvSpPr/>
            <p:nvPr/>
          </p:nvSpPr>
          <p:spPr>
            <a:xfrm>
              <a:off x="1887011" y="3455447"/>
              <a:ext cx="109923" cy="147418"/>
            </a:xfrm>
            <a:custGeom>
              <a:rect b="b" l="l" r="r" t="t"/>
              <a:pathLst>
                <a:path extrusionOk="0" h="4313" w="3216">
                  <a:moveTo>
                    <a:pt x="974" y="0"/>
                  </a:moveTo>
                  <a:cubicBezTo>
                    <a:pt x="917" y="0"/>
                    <a:pt x="861" y="16"/>
                    <a:pt x="810" y="50"/>
                  </a:cubicBezTo>
                  <a:lnTo>
                    <a:pt x="0" y="502"/>
                  </a:lnTo>
                  <a:lnTo>
                    <a:pt x="2168" y="4313"/>
                  </a:lnTo>
                  <a:lnTo>
                    <a:pt x="3025" y="3836"/>
                  </a:lnTo>
                  <a:cubicBezTo>
                    <a:pt x="3168" y="3741"/>
                    <a:pt x="3215" y="3551"/>
                    <a:pt x="3120" y="3408"/>
                  </a:cubicBezTo>
                  <a:lnTo>
                    <a:pt x="1239" y="145"/>
                  </a:lnTo>
                  <a:cubicBezTo>
                    <a:pt x="1177" y="53"/>
                    <a:pt x="1076" y="0"/>
                    <a:pt x="97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1beb0ec581_0_142"/>
            <p:cNvSpPr/>
            <p:nvPr/>
          </p:nvSpPr>
          <p:spPr>
            <a:xfrm>
              <a:off x="1838168" y="3483167"/>
              <a:ext cx="105035" cy="139625"/>
            </a:xfrm>
            <a:custGeom>
              <a:rect b="b" l="l" r="r" t="t"/>
              <a:pathLst>
                <a:path extrusionOk="0" h="4085" w="3073">
                  <a:moveTo>
                    <a:pt x="882" y="1"/>
                  </a:moveTo>
                  <a:lnTo>
                    <a:pt x="596" y="168"/>
                  </a:lnTo>
                  <a:cubicBezTo>
                    <a:pt x="167" y="430"/>
                    <a:pt x="1" y="1001"/>
                    <a:pt x="263" y="1454"/>
                  </a:cubicBezTo>
                  <a:lnTo>
                    <a:pt x="1525" y="3621"/>
                  </a:lnTo>
                  <a:cubicBezTo>
                    <a:pt x="1683" y="3921"/>
                    <a:pt x="1987" y="4085"/>
                    <a:pt x="2306" y="4085"/>
                  </a:cubicBezTo>
                  <a:cubicBezTo>
                    <a:pt x="2468" y="4085"/>
                    <a:pt x="2634" y="4042"/>
                    <a:pt x="2787" y="3954"/>
                  </a:cubicBezTo>
                  <a:lnTo>
                    <a:pt x="3073" y="3811"/>
                  </a:lnTo>
                  <a:lnTo>
                    <a:pt x="882"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11beb0ec581_0_142"/>
            <p:cNvSpPr/>
            <p:nvPr/>
          </p:nvSpPr>
          <p:spPr>
            <a:xfrm>
              <a:off x="1669763" y="3519774"/>
              <a:ext cx="65079" cy="54620"/>
            </a:xfrm>
            <a:custGeom>
              <a:rect b="b" l="l" r="r" t="t"/>
              <a:pathLst>
                <a:path extrusionOk="0" h="1598" w="1904">
                  <a:moveTo>
                    <a:pt x="1537" y="1"/>
                  </a:moveTo>
                  <a:cubicBezTo>
                    <a:pt x="1483" y="1"/>
                    <a:pt x="1428" y="17"/>
                    <a:pt x="1379" y="49"/>
                  </a:cubicBezTo>
                  <a:lnTo>
                    <a:pt x="308" y="668"/>
                  </a:lnTo>
                  <a:cubicBezTo>
                    <a:pt x="1" y="771"/>
                    <a:pt x="221" y="1259"/>
                    <a:pt x="470" y="1259"/>
                  </a:cubicBezTo>
                  <a:cubicBezTo>
                    <a:pt x="511" y="1259"/>
                    <a:pt x="553" y="1246"/>
                    <a:pt x="593" y="1216"/>
                  </a:cubicBezTo>
                  <a:lnTo>
                    <a:pt x="855" y="1049"/>
                  </a:lnTo>
                  <a:lnTo>
                    <a:pt x="1189" y="1597"/>
                  </a:lnTo>
                  <a:lnTo>
                    <a:pt x="1713" y="1288"/>
                  </a:lnTo>
                  <a:lnTo>
                    <a:pt x="1427" y="740"/>
                  </a:lnTo>
                  <a:lnTo>
                    <a:pt x="1689" y="597"/>
                  </a:lnTo>
                  <a:cubicBezTo>
                    <a:pt x="1855" y="502"/>
                    <a:pt x="1903" y="311"/>
                    <a:pt x="1808" y="168"/>
                  </a:cubicBezTo>
                  <a:cubicBezTo>
                    <a:pt x="1745" y="59"/>
                    <a:pt x="1642" y="1"/>
                    <a:pt x="153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11beb0ec581_0_142"/>
            <p:cNvSpPr/>
            <p:nvPr/>
          </p:nvSpPr>
          <p:spPr>
            <a:xfrm>
              <a:off x="1691638" y="3534471"/>
              <a:ext cx="184811" cy="160475"/>
            </a:xfrm>
            <a:custGeom>
              <a:rect b="b" l="l" r="r" t="t"/>
              <a:pathLst>
                <a:path extrusionOk="0" h="4695" w="5407">
                  <a:moveTo>
                    <a:pt x="3859" y="0"/>
                  </a:moveTo>
                  <a:lnTo>
                    <a:pt x="596" y="1858"/>
                  </a:lnTo>
                  <a:cubicBezTo>
                    <a:pt x="144" y="2120"/>
                    <a:pt x="1" y="2691"/>
                    <a:pt x="263" y="3144"/>
                  </a:cubicBezTo>
                  <a:lnTo>
                    <a:pt x="882" y="4239"/>
                  </a:lnTo>
                  <a:cubicBezTo>
                    <a:pt x="1037" y="4530"/>
                    <a:pt x="1350" y="4694"/>
                    <a:pt x="1679" y="4694"/>
                  </a:cubicBezTo>
                  <a:cubicBezTo>
                    <a:pt x="1754" y="4694"/>
                    <a:pt x="1831" y="4686"/>
                    <a:pt x="1906" y="4668"/>
                  </a:cubicBezTo>
                  <a:cubicBezTo>
                    <a:pt x="1739" y="4454"/>
                    <a:pt x="1668" y="4215"/>
                    <a:pt x="1668" y="3953"/>
                  </a:cubicBezTo>
                  <a:cubicBezTo>
                    <a:pt x="1668" y="3154"/>
                    <a:pt x="2298" y="2690"/>
                    <a:pt x="2931" y="2690"/>
                  </a:cubicBezTo>
                  <a:cubicBezTo>
                    <a:pt x="3391" y="2690"/>
                    <a:pt x="3853" y="2935"/>
                    <a:pt x="4073" y="3477"/>
                  </a:cubicBezTo>
                  <a:lnTo>
                    <a:pt x="5407" y="2691"/>
                  </a:lnTo>
                  <a:lnTo>
                    <a:pt x="385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g11beb0ec581_0_142"/>
          <p:cNvSpPr/>
          <p:nvPr/>
        </p:nvSpPr>
        <p:spPr>
          <a:xfrm>
            <a:off x="6286500" y="5178225"/>
            <a:ext cx="5676900" cy="1279500"/>
          </a:xfrm>
          <a:prstGeom prst="rect">
            <a:avLst/>
          </a:prstGeom>
          <a:solidFill>
            <a:srgbClr val="66A482">
              <a:alpha val="1176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11beb0ec581_0_142"/>
          <p:cNvSpPr/>
          <p:nvPr/>
        </p:nvSpPr>
        <p:spPr>
          <a:xfrm>
            <a:off x="6447199" y="5362558"/>
            <a:ext cx="832800" cy="832800"/>
          </a:xfrm>
          <a:prstGeom prst="ellipse">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110" name="Google Shape;110;g11beb0ec581_0_142"/>
          <p:cNvGrpSpPr/>
          <p:nvPr/>
        </p:nvGrpSpPr>
        <p:grpSpPr>
          <a:xfrm>
            <a:off x="7381495" y="5370817"/>
            <a:ext cx="2211876" cy="894314"/>
            <a:chOff x="1158000" y="2596763"/>
            <a:chExt cx="2061010" cy="670752"/>
          </a:xfrm>
        </p:grpSpPr>
        <p:sp>
          <p:nvSpPr>
            <p:cNvPr id="111" name="Google Shape;111;g11beb0ec581_0_142"/>
            <p:cNvSpPr txBox="1"/>
            <p:nvPr/>
          </p:nvSpPr>
          <p:spPr>
            <a:xfrm>
              <a:off x="1158000" y="2596763"/>
              <a:ext cx="2061000" cy="273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Fira Sans Extra Condensed"/>
                  <a:ea typeface="Fira Sans Extra Condensed"/>
                  <a:cs typeface="Fira Sans Extra Condensed"/>
                  <a:sym typeface="Fira Sans Extra Condensed"/>
                </a:rPr>
                <a:t>Business Metrics</a:t>
              </a:r>
              <a:endParaRPr b="1" i="0" sz="2400" u="none" cap="none" strike="noStrike">
                <a:solidFill>
                  <a:srgbClr val="000000"/>
                </a:solidFill>
                <a:latin typeface="Fira Sans Extra Condensed"/>
                <a:ea typeface="Fira Sans Extra Condensed"/>
                <a:cs typeface="Fira Sans Extra Condensed"/>
                <a:sym typeface="Fira Sans Extra Condensed"/>
              </a:endParaRPr>
            </a:p>
          </p:txBody>
        </p:sp>
        <p:sp>
          <p:nvSpPr>
            <p:cNvPr id="112" name="Google Shape;112;g11beb0ec581_0_142"/>
            <p:cNvSpPr txBox="1"/>
            <p:nvPr/>
          </p:nvSpPr>
          <p:spPr>
            <a:xfrm>
              <a:off x="1158010" y="2878715"/>
              <a:ext cx="2061000" cy="388800"/>
            </a:xfrm>
            <a:prstGeom prst="rect">
              <a:avLst/>
            </a:prstGeom>
            <a:noFill/>
            <a:ln>
              <a:noFill/>
            </a:ln>
          </p:spPr>
          <p:txBody>
            <a:bodyPr anchorCtr="0" anchor="ctr" bIns="121900" lIns="121900" spcFirstLastPara="1" rIns="121900" wrap="square" tIns="121900">
              <a:noAutofit/>
            </a:bodyPr>
            <a:lstStyle/>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Sales Revenue</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Appraisal time</a:t>
              </a:r>
              <a:endParaRPr b="0" i="0" sz="1600" u="none" cap="none" strike="noStrike">
                <a:solidFill>
                  <a:srgbClr val="000000"/>
                </a:solidFill>
                <a:latin typeface="Arial"/>
                <a:ea typeface="Arial"/>
                <a:cs typeface="Arial"/>
                <a:sym typeface="Arial"/>
              </a:endParaRPr>
            </a:p>
          </p:txBody>
        </p:sp>
      </p:grpSp>
      <p:grpSp>
        <p:nvGrpSpPr>
          <p:cNvPr id="113" name="Google Shape;113;g11beb0ec581_0_142"/>
          <p:cNvGrpSpPr/>
          <p:nvPr/>
        </p:nvGrpSpPr>
        <p:grpSpPr>
          <a:xfrm>
            <a:off x="6662007" y="5595800"/>
            <a:ext cx="403189" cy="366289"/>
            <a:chOff x="5588419" y="2287479"/>
            <a:chExt cx="403189" cy="366289"/>
          </a:xfrm>
        </p:grpSpPr>
        <p:sp>
          <p:nvSpPr>
            <p:cNvPr id="114" name="Google Shape;114;g11beb0ec581_0_142"/>
            <p:cNvSpPr/>
            <p:nvPr/>
          </p:nvSpPr>
          <p:spPr>
            <a:xfrm>
              <a:off x="5758654" y="2375401"/>
              <a:ext cx="89597" cy="106525"/>
            </a:xfrm>
            <a:custGeom>
              <a:rect b="b" l="l" r="r" t="t"/>
              <a:pathLst>
                <a:path extrusionOk="0" h="3115" w="2620">
                  <a:moveTo>
                    <a:pt x="334" y="1"/>
                  </a:moveTo>
                  <a:cubicBezTo>
                    <a:pt x="179" y="1"/>
                    <a:pt x="24" y="102"/>
                    <a:pt x="24" y="304"/>
                  </a:cubicBezTo>
                  <a:lnTo>
                    <a:pt x="24" y="2805"/>
                  </a:lnTo>
                  <a:cubicBezTo>
                    <a:pt x="0" y="2971"/>
                    <a:pt x="143" y="3114"/>
                    <a:pt x="310" y="3114"/>
                  </a:cubicBezTo>
                  <a:lnTo>
                    <a:pt x="2191" y="3114"/>
                  </a:lnTo>
                  <a:cubicBezTo>
                    <a:pt x="2620" y="3114"/>
                    <a:pt x="2620" y="2495"/>
                    <a:pt x="2191" y="2495"/>
                  </a:cubicBezTo>
                  <a:lnTo>
                    <a:pt x="643" y="2495"/>
                  </a:lnTo>
                  <a:lnTo>
                    <a:pt x="643" y="304"/>
                  </a:lnTo>
                  <a:cubicBezTo>
                    <a:pt x="643" y="102"/>
                    <a:pt x="488"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11beb0ec581_0_142"/>
            <p:cNvSpPr/>
            <p:nvPr/>
          </p:nvSpPr>
          <p:spPr>
            <a:xfrm>
              <a:off x="5588419" y="2287479"/>
              <a:ext cx="403189" cy="366289"/>
            </a:xfrm>
            <a:custGeom>
              <a:rect b="b" l="l" r="r" t="t"/>
              <a:pathLst>
                <a:path extrusionOk="0" h="10711" w="11790">
                  <a:moveTo>
                    <a:pt x="5314" y="0"/>
                  </a:moveTo>
                  <a:cubicBezTo>
                    <a:pt x="3611" y="0"/>
                    <a:pt x="1962" y="832"/>
                    <a:pt x="953" y="2327"/>
                  </a:cubicBezTo>
                  <a:lnTo>
                    <a:pt x="501" y="1970"/>
                  </a:lnTo>
                  <a:cubicBezTo>
                    <a:pt x="443" y="1931"/>
                    <a:pt x="379" y="1914"/>
                    <a:pt x="318" y="1914"/>
                  </a:cubicBezTo>
                  <a:cubicBezTo>
                    <a:pt x="153" y="1914"/>
                    <a:pt x="1" y="2041"/>
                    <a:pt x="1" y="2232"/>
                  </a:cubicBezTo>
                  <a:lnTo>
                    <a:pt x="1" y="5352"/>
                  </a:lnTo>
                  <a:cubicBezTo>
                    <a:pt x="1" y="5539"/>
                    <a:pt x="148" y="5667"/>
                    <a:pt x="315" y="5667"/>
                  </a:cubicBezTo>
                  <a:cubicBezTo>
                    <a:pt x="361" y="5667"/>
                    <a:pt x="408" y="5658"/>
                    <a:pt x="453" y="5638"/>
                  </a:cubicBezTo>
                  <a:lnTo>
                    <a:pt x="2954" y="4375"/>
                  </a:lnTo>
                  <a:cubicBezTo>
                    <a:pt x="3168" y="4280"/>
                    <a:pt x="3192" y="3994"/>
                    <a:pt x="3002" y="3852"/>
                  </a:cubicBezTo>
                  <a:lnTo>
                    <a:pt x="2478" y="3447"/>
                  </a:lnTo>
                  <a:cubicBezTo>
                    <a:pt x="3101" y="2452"/>
                    <a:pt x="4191" y="1887"/>
                    <a:pt x="5315" y="1887"/>
                  </a:cubicBezTo>
                  <a:cubicBezTo>
                    <a:pt x="5778" y="1887"/>
                    <a:pt x="6248" y="1983"/>
                    <a:pt x="6693" y="2185"/>
                  </a:cubicBezTo>
                  <a:cubicBezTo>
                    <a:pt x="9503" y="3375"/>
                    <a:pt x="9503" y="7352"/>
                    <a:pt x="6693" y="8519"/>
                  </a:cubicBezTo>
                  <a:cubicBezTo>
                    <a:pt x="6251" y="8704"/>
                    <a:pt x="5793" y="8792"/>
                    <a:pt x="5343" y="8792"/>
                  </a:cubicBezTo>
                  <a:cubicBezTo>
                    <a:pt x="3995" y="8792"/>
                    <a:pt x="2715" y="8006"/>
                    <a:pt x="2144" y="6685"/>
                  </a:cubicBezTo>
                  <a:cubicBezTo>
                    <a:pt x="1984" y="6263"/>
                    <a:pt x="1652" y="6086"/>
                    <a:pt x="1316" y="6086"/>
                  </a:cubicBezTo>
                  <a:cubicBezTo>
                    <a:pt x="704" y="6086"/>
                    <a:pt x="76" y="6671"/>
                    <a:pt x="430" y="7424"/>
                  </a:cubicBezTo>
                  <a:cubicBezTo>
                    <a:pt x="1309" y="9543"/>
                    <a:pt x="3323" y="10711"/>
                    <a:pt x="5367" y="10711"/>
                  </a:cubicBezTo>
                  <a:cubicBezTo>
                    <a:pt x="6700" y="10711"/>
                    <a:pt x="8045" y="10215"/>
                    <a:pt x="9098" y="9162"/>
                  </a:cubicBezTo>
                  <a:cubicBezTo>
                    <a:pt x="11789" y="6471"/>
                    <a:pt x="10932" y="1946"/>
                    <a:pt x="7431" y="446"/>
                  </a:cubicBezTo>
                  <a:cubicBezTo>
                    <a:pt x="6744" y="145"/>
                    <a:pt x="6024" y="0"/>
                    <a:pt x="53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6" name="Google Shape;116;g11beb0ec581_0_142"/>
          <p:cNvPicPr preferRelativeResize="0"/>
          <p:nvPr/>
        </p:nvPicPr>
        <p:blipFill rotWithShape="1">
          <a:blip r:embed="rId3">
            <a:alphaModFix/>
          </a:blip>
          <a:srcRect b="0" l="0" r="0" t="0"/>
          <a:stretch/>
        </p:blipFill>
        <p:spPr>
          <a:xfrm>
            <a:off x="609606" y="576728"/>
            <a:ext cx="1662319" cy="1662300"/>
          </a:xfrm>
          <a:prstGeom prst="rect">
            <a:avLst/>
          </a:prstGeom>
          <a:noFill/>
          <a:ln>
            <a:noFill/>
          </a:ln>
        </p:spPr>
      </p:pic>
      <p:sp>
        <p:nvSpPr>
          <p:cNvPr id="117" name="Google Shape;117;g11beb0ec581_0_142"/>
          <p:cNvSpPr txBox="1"/>
          <p:nvPr/>
        </p:nvSpPr>
        <p:spPr>
          <a:xfrm>
            <a:off x="704851" y="128400"/>
            <a:ext cx="9169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12ee8c2f73c_0_12"/>
          <p:cNvSpPr/>
          <p:nvPr/>
        </p:nvSpPr>
        <p:spPr>
          <a:xfrm>
            <a:off x="804125" y="945750"/>
            <a:ext cx="10991100" cy="5786400"/>
          </a:xfrm>
          <a:prstGeom prst="rect">
            <a:avLst/>
          </a:prstGeom>
          <a:solidFill>
            <a:srgbClr val="66A482">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12ee8c2f73c_0_12"/>
          <p:cNvSpPr/>
          <p:nvPr/>
        </p:nvSpPr>
        <p:spPr>
          <a:xfrm>
            <a:off x="3629925" y="5438175"/>
            <a:ext cx="7972500" cy="11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12ee8c2f73c_0_1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Modeling </a:t>
            </a:r>
            <a:r>
              <a:rPr b="1" lang="en-US" sz="2200">
                <a:solidFill>
                  <a:srgbClr val="0198A3"/>
                </a:solidFill>
                <a:latin typeface="Montserrat"/>
                <a:ea typeface="Montserrat"/>
                <a:cs typeface="Montserrat"/>
                <a:sym typeface="Montserrat"/>
              </a:rPr>
              <a:t>(</a:t>
            </a:r>
            <a:r>
              <a:rPr b="1" lang="en-US" sz="2200">
                <a:solidFill>
                  <a:srgbClr val="0198A3"/>
                </a:solidFill>
                <a:latin typeface="Montserrat"/>
                <a:ea typeface="Montserrat"/>
                <a:cs typeface="Montserrat"/>
                <a:sym typeface="Montserrat"/>
              </a:rPr>
              <a:t>1/5</a:t>
            </a:r>
            <a:r>
              <a:rPr b="1" lang="en-US" sz="2200">
                <a:solidFill>
                  <a:srgbClr val="0198A3"/>
                </a:solidFill>
                <a:latin typeface="Montserrat"/>
                <a:ea typeface="Montserrat"/>
                <a:cs typeface="Montserrat"/>
                <a:sym typeface="Montserrat"/>
              </a:rPr>
              <a:t>)</a:t>
            </a:r>
            <a:endParaRPr b="1" i="0" sz="2200" u="none" cap="none" strike="noStrike">
              <a:solidFill>
                <a:srgbClr val="0198A3"/>
              </a:solidFill>
              <a:latin typeface="Montserrat"/>
              <a:ea typeface="Montserrat"/>
              <a:cs typeface="Montserrat"/>
              <a:sym typeface="Montserrat"/>
            </a:endParaRPr>
          </a:p>
        </p:txBody>
      </p:sp>
      <p:sp>
        <p:nvSpPr>
          <p:cNvPr id="424" name="Google Shape;424;g12ee8c2f73c_0_12"/>
          <p:cNvSpPr txBox="1"/>
          <p:nvPr/>
        </p:nvSpPr>
        <p:spPr>
          <a:xfrm>
            <a:off x="804125" y="945750"/>
            <a:ext cx="109911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Regression</a:t>
            </a:r>
            <a:endParaRPr b="0" i="0" sz="1200" u="none" cap="none" strike="noStrike">
              <a:solidFill>
                <a:schemeClr val="lt1"/>
              </a:solidFill>
              <a:latin typeface="Arial"/>
              <a:ea typeface="Arial"/>
              <a:cs typeface="Arial"/>
              <a:sym typeface="Arial"/>
            </a:endParaRPr>
          </a:p>
        </p:txBody>
      </p:sp>
      <p:graphicFrame>
        <p:nvGraphicFramePr>
          <p:cNvPr id="425" name="Google Shape;425;g12ee8c2f73c_0_12"/>
          <p:cNvGraphicFramePr/>
          <p:nvPr/>
        </p:nvGraphicFramePr>
        <p:xfrm>
          <a:off x="965525" y="1574075"/>
          <a:ext cx="3000000" cy="3000000"/>
        </p:xfrm>
        <a:graphic>
          <a:graphicData uri="http://schemas.openxmlformats.org/drawingml/2006/table">
            <a:tbl>
              <a:tblPr>
                <a:noFill/>
                <a:tableStyleId>{95679427-1B93-4502-A116-5A14349BBEBD}</a:tableStyleId>
              </a:tblPr>
              <a:tblGrid>
                <a:gridCol w="602675"/>
                <a:gridCol w="738925"/>
                <a:gridCol w="1065825"/>
              </a:tblGrid>
              <a:tr h="365725">
                <a:tc gridSpan="3">
                  <a:txBody>
                    <a:bodyPr/>
                    <a:lstStyle/>
                    <a:p>
                      <a:pPr indent="0" lvl="0" marL="0" rtl="0" algn="ctr">
                        <a:spcBef>
                          <a:spcPts val="0"/>
                        </a:spcBef>
                        <a:spcAft>
                          <a:spcPts val="0"/>
                        </a:spcAft>
                        <a:buNone/>
                      </a:pPr>
                      <a:r>
                        <a:rPr b="1" lang="en-US" sz="1200">
                          <a:solidFill>
                            <a:schemeClr val="lt1"/>
                          </a:solidFill>
                        </a:rPr>
                        <a:t>Metrics</a:t>
                      </a:r>
                      <a:endParaRPr b="1" sz="1200">
                        <a:solidFill>
                          <a:schemeClr val="lt1"/>
                        </a:solidFill>
                      </a:endParaRPr>
                    </a:p>
                  </a:txBody>
                  <a:tcPr marT="91425" marB="91425" marR="91425" marL="91425" anchor="ctr">
                    <a:solidFill>
                      <a:srgbClr val="0198A3"/>
                    </a:solidFill>
                  </a:tcPr>
                </a:tc>
                <a:tc hMerge="1"/>
                <a:tc hMerge="1"/>
              </a:tr>
              <a:tr h="365725">
                <a:tc rowSpan="3">
                  <a:txBody>
                    <a:bodyPr/>
                    <a:lstStyle/>
                    <a:p>
                      <a:pPr indent="0" lvl="0" marL="0" rtl="0" algn="ctr">
                        <a:spcBef>
                          <a:spcPts val="0"/>
                        </a:spcBef>
                        <a:spcAft>
                          <a:spcPts val="0"/>
                        </a:spcAft>
                        <a:buNone/>
                      </a:pPr>
                      <a:r>
                        <a:rPr b="1" lang="en-US" sz="1200"/>
                        <a:t>Train</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None/>
                      </a:pPr>
                      <a:r>
                        <a:rPr lang="en-US" sz="1200"/>
                        <a:t>0.678</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None/>
                      </a:pPr>
                      <a:r>
                        <a:rPr lang="en-US" sz="1200"/>
                        <a:t>0.523</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None/>
                      </a:pPr>
                      <a:r>
                        <a:rPr lang="en-US" sz="1200"/>
                        <a:t>0.540</a:t>
                      </a:r>
                      <a:endParaRPr sz="1200"/>
                    </a:p>
                  </a:txBody>
                  <a:tcPr marT="91425" marB="91425" marR="91425" marL="91425" anchor="ctr"/>
                </a:tc>
              </a:tr>
              <a:tr h="365725">
                <a:tc rowSpan="3">
                  <a:txBody>
                    <a:bodyPr/>
                    <a:lstStyle/>
                    <a:p>
                      <a:pPr indent="0" lvl="0" marL="0" rtl="0" algn="ctr">
                        <a:spcBef>
                          <a:spcPts val="0"/>
                        </a:spcBef>
                        <a:spcAft>
                          <a:spcPts val="0"/>
                        </a:spcAft>
                        <a:buNone/>
                      </a:pPr>
                      <a:r>
                        <a:rPr b="1" lang="en-US" sz="1200"/>
                        <a:t>Test</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None/>
                      </a:pPr>
                      <a:r>
                        <a:rPr lang="en-US" sz="1200"/>
                        <a:t>0.680</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None/>
                      </a:pPr>
                      <a:r>
                        <a:rPr lang="en-US" sz="1200"/>
                        <a:t>0.525</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None/>
                      </a:pPr>
                      <a:r>
                        <a:rPr lang="en-US" sz="1200"/>
                        <a:t>0.537</a:t>
                      </a:r>
                      <a:endParaRPr sz="1200"/>
                    </a:p>
                  </a:txBody>
                  <a:tcPr marT="91425" marB="91425" marR="91425" marL="91425" anchor="ctr"/>
                </a:tc>
              </a:tr>
              <a:tr h="365725">
                <a:tc gridSpan="3">
                  <a:txBody>
                    <a:bodyPr/>
                    <a:lstStyle/>
                    <a:p>
                      <a:pPr indent="0" lvl="0" marL="0" rtl="0" algn="ctr">
                        <a:spcBef>
                          <a:spcPts val="0"/>
                        </a:spcBef>
                        <a:spcAft>
                          <a:spcPts val="0"/>
                        </a:spcAft>
                        <a:buNone/>
                      </a:pPr>
                      <a:r>
                        <a:rPr b="1" lang="en-US" sz="1200">
                          <a:solidFill>
                            <a:schemeClr val="lt1"/>
                          </a:solidFill>
                        </a:rPr>
                        <a:t>Accuracy</a:t>
                      </a:r>
                      <a:endParaRPr b="1" sz="1200">
                        <a:solidFill>
                          <a:schemeClr val="lt1"/>
                        </a:solidFill>
                      </a:endParaRPr>
                    </a:p>
                  </a:txBody>
                  <a:tcPr marT="91425" marB="91425" marR="91425" marL="91425" anchor="ctr">
                    <a:solidFill>
                      <a:srgbClr val="0198A3"/>
                    </a:solidFill>
                  </a:tcPr>
                </a:tc>
                <a:tc hMerge="1"/>
                <a:tc hMerge="1"/>
              </a:tr>
              <a:tr h="387875">
                <a:tc gridSpan="2">
                  <a:txBody>
                    <a:bodyPr/>
                    <a:lstStyle/>
                    <a:p>
                      <a:pPr indent="0" lvl="0" marL="0" rtl="0" algn="ctr">
                        <a:spcBef>
                          <a:spcPts val="0"/>
                        </a:spcBef>
                        <a:spcAft>
                          <a:spcPts val="0"/>
                        </a:spcAft>
                        <a:buNone/>
                      </a:pPr>
                      <a:r>
                        <a:rPr b="1" lang="en-US" sz="1200"/>
                        <a:t>Train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0.540</a:t>
                      </a:r>
                      <a:endParaRPr sz="1200"/>
                    </a:p>
                  </a:txBody>
                  <a:tcPr marT="91425" marB="91425" marR="91425" marL="91425" anchor="ctr"/>
                </a:tc>
              </a:tr>
              <a:tr h="357125">
                <a:tc gridSpan="2">
                  <a:txBody>
                    <a:bodyPr/>
                    <a:lstStyle/>
                    <a:p>
                      <a:pPr indent="0" lvl="0" marL="0" rtl="0" algn="ctr">
                        <a:spcBef>
                          <a:spcPts val="0"/>
                        </a:spcBef>
                        <a:spcAft>
                          <a:spcPts val="0"/>
                        </a:spcAft>
                        <a:buNone/>
                      </a:pPr>
                      <a:r>
                        <a:rPr b="1" lang="en-US" sz="1200"/>
                        <a:t>Test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0.537</a:t>
                      </a:r>
                      <a:endParaRPr sz="1200"/>
                    </a:p>
                  </a:txBody>
                  <a:tcPr marT="91425" marB="91425" marR="91425" marL="91425" anchor="ctr"/>
                </a:tc>
              </a:tr>
            </a:tbl>
          </a:graphicData>
        </a:graphic>
      </p:graphicFrame>
      <p:sp>
        <p:nvSpPr>
          <p:cNvPr id="426" name="Google Shape;426;g12ee8c2f73c_0_12"/>
          <p:cNvSpPr txBox="1"/>
          <p:nvPr/>
        </p:nvSpPr>
        <p:spPr>
          <a:xfrm>
            <a:off x="965525" y="5344425"/>
            <a:ext cx="2407500" cy="8928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US" sz="1150">
                <a:solidFill>
                  <a:schemeClr val="dk1"/>
                </a:solidFill>
              </a:rPr>
              <a:t>Model algoritma linear regression menunjukkan training score &gt; testing score, namun jaraknya tidak terlalu jauh.</a:t>
            </a:r>
            <a:endParaRPr sz="1150">
              <a:solidFill>
                <a:schemeClr val="dk1"/>
              </a:solidFill>
            </a:endParaRPr>
          </a:p>
        </p:txBody>
      </p:sp>
      <p:graphicFrame>
        <p:nvGraphicFramePr>
          <p:cNvPr id="427" name="Google Shape;427;g12ee8c2f73c_0_12"/>
          <p:cNvGraphicFramePr/>
          <p:nvPr/>
        </p:nvGraphicFramePr>
        <p:xfrm>
          <a:off x="3708725" y="1574075"/>
          <a:ext cx="3000000" cy="3000000"/>
        </p:xfrm>
        <a:graphic>
          <a:graphicData uri="http://schemas.openxmlformats.org/drawingml/2006/table">
            <a:tbl>
              <a:tblPr>
                <a:noFill/>
                <a:tableStyleId>{95679427-1B93-4502-A116-5A14349BBEBD}</a:tableStyleId>
              </a:tblPr>
              <a:tblGrid>
                <a:gridCol w="602675"/>
                <a:gridCol w="738925"/>
                <a:gridCol w="1065825"/>
              </a:tblGrid>
              <a:tr h="365725">
                <a:tc gridSpan="3">
                  <a:txBody>
                    <a:bodyPr/>
                    <a:lstStyle/>
                    <a:p>
                      <a:pPr indent="0" lvl="0" marL="0" rtl="0" algn="ctr">
                        <a:spcBef>
                          <a:spcPts val="0"/>
                        </a:spcBef>
                        <a:spcAft>
                          <a:spcPts val="0"/>
                        </a:spcAft>
                        <a:buNone/>
                      </a:pPr>
                      <a:r>
                        <a:rPr b="1" lang="en-US" sz="1200">
                          <a:solidFill>
                            <a:schemeClr val="lt1"/>
                          </a:solidFill>
                        </a:rPr>
                        <a:t>Setelah Hyperparameters tuning (Ridge)</a:t>
                      </a:r>
                      <a:endParaRPr b="1" sz="1200">
                        <a:solidFill>
                          <a:schemeClr val="lt1"/>
                        </a:solidFill>
                      </a:endParaRPr>
                    </a:p>
                  </a:txBody>
                  <a:tcPr marT="91425" marB="91425" marR="91425" marL="91425" anchor="ctr">
                    <a:solidFill>
                      <a:srgbClr val="0198A3"/>
                    </a:solidFill>
                  </a:tcPr>
                </a:tc>
                <a:tc hMerge="1"/>
                <a:tc hMerge="1"/>
              </a:tr>
              <a:tr h="365725">
                <a:tc rowSpan="3">
                  <a:txBody>
                    <a:bodyPr/>
                    <a:lstStyle/>
                    <a:p>
                      <a:pPr indent="0" lvl="0" marL="0" rtl="0" algn="ctr">
                        <a:spcBef>
                          <a:spcPts val="0"/>
                        </a:spcBef>
                        <a:spcAft>
                          <a:spcPts val="0"/>
                        </a:spcAft>
                        <a:buNone/>
                      </a:pPr>
                      <a:r>
                        <a:rPr b="1" lang="en-US" sz="1200"/>
                        <a:t>Test</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0.680</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0.525</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0.537</a:t>
                      </a:r>
                      <a:endParaRPr sz="1200"/>
                    </a:p>
                  </a:txBody>
                  <a:tcPr marT="91425" marB="91425" marR="91425" marL="91425" anchor="ctr"/>
                </a:tc>
              </a:tr>
              <a:tr h="365725">
                <a:tc gridSpan="3">
                  <a:txBody>
                    <a:bodyPr/>
                    <a:lstStyle/>
                    <a:p>
                      <a:pPr indent="0" lvl="0" marL="0" rtl="0" algn="ctr">
                        <a:spcBef>
                          <a:spcPts val="0"/>
                        </a:spcBef>
                        <a:spcAft>
                          <a:spcPts val="0"/>
                        </a:spcAft>
                        <a:buNone/>
                      </a:pPr>
                      <a:r>
                        <a:rPr b="1" lang="en-US" sz="1200">
                          <a:solidFill>
                            <a:schemeClr val="lt1"/>
                          </a:solidFill>
                        </a:rPr>
                        <a:t>Accuracy</a:t>
                      </a:r>
                      <a:endParaRPr b="1" sz="1200">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rgbClr val="0198A3"/>
                    </a:solidFill>
                  </a:tcPr>
                </a:tc>
                <a:tc hMerge="1"/>
                <a:tc hMerge="1"/>
              </a:tr>
              <a:tr h="387875">
                <a:tc gridSpan="2">
                  <a:txBody>
                    <a:bodyPr/>
                    <a:lstStyle/>
                    <a:p>
                      <a:pPr indent="0" lvl="0" marL="0" rtl="0" algn="ctr">
                        <a:spcBef>
                          <a:spcPts val="0"/>
                        </a:spcBef>
                        <a:spcAft>
                          <a:spcPts val="0"/>
                        </a:spcAft>
                        <a:buNone/>
                      </a:pPr>
                      <a:r>
                        <a:rPr b="1" lang="en-US" sz="1200"/>
                        <a:t>Train Accuracy</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rtl="0" algn="ctr">
                        <a:spcBef>
                          <a:spcPts val="0"/>
                        </a:spcBef>
                        <a:spcAft>
                          <a:spcPts val="0"/>
                        </a:spcAft>
                        <a:buNone/>
                      </a:pPr>
                      <a:r>
                        <a:rPr lang="en-US" sz="1200"/>
                        <a:t>0.540</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7125">
                <a:tc gridSpan="2">
                  <a:txBody>
                    <a:bodyPr/>
                    <a:lstStyle/>
                    <a:p>
                      <a:pPr indent="0" lvl="0" marL="0" rtl="0" algn="ctr">
                        <a:spcBef>
                          <a:spcPts val="0"/>
                        </a:spcBef>
                        <a:spcAft>
                          <a:spcPts val="0"/>
                        </a:spcAft>
                        <a:buNone/>
                      </a:pPr>
                      <a:r>
                        <a:rPr b="1" lang="en-US" sz="1200"/>
                        <a:t>Test Accuracy</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rtl="0" algn="ctr">
                        <a:spcBef>
                          <a:spcPts val="0"/>
                        </a:spcBef>
                        <a:spcAft>
                          <a:spcPts val="0"/>
                        </a:spcAft>
                        <a:buNone/>
                      </a:pPr>
                      <a:r>
                        <a:rPr lang="en-US" sz="1200"/>
                        <a:t>0.537</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428" name="Google Shape;428;g12ee8c2f73c_0_12"/>
          <p:cNvGraphicFramePr/>
          <p:nvPr/>
        </p:nvGraphicFramePr>
        <p:xfrm>
          <a:off x="6451850" y="1574075"/>
          <a:ext cx="3000000" cy="3000000"/>
        </p:xfrm>
        <a:graphic>
          <a:graphicData uri="http://schemas.openxmlformats.org/drawingml/2006/table">
            <a:tbl>
              <a:tblPr>
                <a:noFill/>
                <a:tableStyleId>{95679427-1B93-4502-A116-5A14349BBEBD}</a:tableStyleId>
              </a:tblPr>
              <a:tblGrid>
                <a:gridCol w="602675"/>
                <a:gridCol w="738925"/>
                <a:gridCol w="1065825"/>
              </a:tblGrid>
              <a:tr h="365725">
                <a:tc gridSpan="3">
                  <a:txBody>
                    <a:bodyPr/>
                    <a:lstStyle/>
                    <a:p>
                      <a:pPr indent="0" lvl="0" marL="0" rtl="0" algn="ctr">
                        <a:spcBef>
                          <a:spcPts val="0"/>
                        </a:spcBef>
                        <a:spcAft>
                          <a:spcPts val="0"/>
                        </a:spcAft>
                        <a:buNone/>
                      </a:pPr>
                      <a:r>
                        <a:rPr b="1" lang="en-US" sz="1200">
                          <a:solidFill>
                            <a:schemeClr val="lt1"/>
                          </a:solidFill>
                        </a:rPr>
                        <a:t>Setelah </a:t>
                      </a:r>
                      <a:r>
                        <a:rPr b="1" lang="en-US" sz="1200">
                          <a:solidFill>
                            <a:schemeClr val="lt1"/>
                          </a:solidFill>
                        </a:rPr>
                        <a:t>Hyperparameters tuning (Lasso)</a:t>
                      </a:r>
                      <a:endParaRPr b="1" sz="1200">
                        <a:solidFill>
                          <a:schemeClr val="lt1"/>
                        </a:solidFill>
                      </a:endParaRPr>
                    </a:p>
                  </a:txBody>
                  <a:tcPr marT="91425" marB="91425" marR="91425" marL="91425" anchor="ctr">
                    <a:solidFill>
                      <a:srgbClr val="0198A3"/>
                    </a:solidFill>
                  </a:tcPr>
                </a:tc>
                <a:tc hMerge="1"/>
                <a:tc hMerge="1"/>
              </a:tr>
              <a:tr h="365725">
                <a:tc rowSpan="3">
                  <a:txBody>
                    <a:bodyPr/>
                    <a:lstStyle/>
                    <a:p>
                      <a:pPr indent="0" lvl="0" marL="0" rtl="0" algn="ctr">
                        <a:spcBef>
                          <a:spcPts val="0"/>
                        </a:spcBef>
                        <a:spcAft>
                          <a:spcPts val="0"/>
                        </a:spcAft>
                        <a:buNone/>
                      </a:pPr>
                      <a:r>
                        <a:rPr b="1" lang="en-US" sz="1200"/>
                        <a:t>Test</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0.698</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None/>
                      </a:pPr>
                      <a:r>
                        <a:rPr lang="en-US" sz="1200"/>
                        <a:t>0.536</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None/>
                      </a:pPr>
                      <a:r>
                        <a:rPr lang="en-US" sz="1200"/>
                        <a:t>0.513</a:t>
                      </a:r>
                      <a:endParaRPr sz="1200"/>
                    </a:p>
                  </a:txBody>
                  <a:tcPr marT="91425" marB="91425" marR="91425" marL="91425" anchor="ctr"/>
                </a:tc>
              </a:tr>
              <a:tr h="365725">
                <a:tc gridSpan="3">
                  <a:txBody>
                    <a:bodyPr/>
                    <a:lstStyle/>
                    <a:p>
                      <a:pPr indent="0" lvl="0" marL="0" rtl="0" algn="ctr">
                        <a:spcBef>
                          <a:spcPts val="0"/>
                        </a:spcBef>
                        <a:spcAft>
                          <a:spcPts val="0"/>
                        </a:spcAft>
                        <a:buNone/>
                      </a:pPr>
                      <a:r>
                        <a:rPr b="1" lang="en-US" sz="1200">
                          <a:solidFill>
                            <a:schemeClr val="lt1"/>
                          </a:solidFill>
                        </a:rPr>
                        <a:t>Accuracy</a:t>
                      </a:r>
                      <a:endParaRPr b="1" sz="1200">
                        <a:solidFill>
                          <a:schemeClr val="lt1"/>
                        </a:solidFill>
                      </a:endParaRPr>
                    </a:p>
                  </a:txBody>
                  <a:tcPr marT="91425" marB="91425" marR="91425" marL="91425" anchor="ctr">
                    <a:solidFill>
                      <a:srgbClr val="0198A3"/>
                    </a:solidFill>
                  </a:tcPr>
                </a:tc>
                <a:tc hMerge="1"/>
                <a:tc hMerge="1"/>
              </a:tr>
              <a:tr h="387875">
                <a:tc gridSpan="2">
                  <a:txBody>
                    <a:bodyPr/>
                    <a:lstStyle/>
                    <a:p>
                      <a:pPr indent="0" lvl="0" marL="0" rtl="0" algn="ctr">
                        <a:spcBef>
                          <a:spcPts val="0"/>
                        </a:spcBef>
                        <a:spcAft>
                          <a:spcPts val="0"/>
                        </a:spcAft>
                        <a:buNone/>
                      </a:pPr>
                      <a:r>
                        <a:rPr b="1" lang="en-US" sz="1200"/>
                        <a:t>Train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0.515</a:t>
                      </a:r>
                      <a:endParaRPr sz="1200"/>
                    </a:p>
                  </a:txBody>
                  <a:tcPr marT="91425" marB="91425" marR="91425" marL="91425" anchor="ctr"/>
                </a:tc>
              </a:tr>
              <a:tr h="357125">
                <a:tc gridSpan="2">
                  <a:txBody>
                    <a:bodyPr/>
                    <a:lstStyle/>
                    <a:p>
                      <a:pPr indent="0" lvl="0" marL="0" rtl="0" algn="ctr">
                        <a:spcBef>
                          <a:spcPts val="0"/>
                        </a:spcBef>
                        <a:spcAft>
                          <a:spcPts val="0"/>
                        </a:spcAft>
                        <a:buNone/>
                      </a:pPr>
                      <a:r>
                        <a:rPr b="1" lang="en-US" sz="1200"/>
                        <a:t>Test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0.513</a:t>
                      </a:r>
                      <a:endParaRPr sz="1200"/>
                    </a:p>
                  </a:txBody>
                  <a:tcPr marT="91425" marB="91425" marR="91425" marL="91425" anchor="ctr"/>
                </a:tc>
              </a:tr>
            </a:tbl>
          </a:graphicData>
        </a:graphic>
      </p:graphicFrame>
      <p:graphicFrame>
        <p:nvGraphicFramePr>
          <p:cNvPr id="429" name="Google Shape;429;g12ee8c2f73c_0_12"/>
          <p:cNvGraphicFramePr/>
          <p:nvPr/>
        </p:nvGraphicFramePr>
        <p:xfrm>
          <a:off x="9194975" y="1574075"/>
          <a:ext cx="3000000" cy="3000000"/>
        </p:xfrm>
        <a:graphic>
          <a:graphicData uri="http://schemas.openxmlformats.org/drawingml/2006/table">
            <a:tbl>
              <a:tblPr>
                <a:noFill/>
                <a:tableStyleId>{95679427-1B93-4502-A116-5A14349BBEBD}</a:tableStyleId>
              </a:tblPr>
              <a:tblGrid>
                <a:gridCol w="602675"/>
                <a:gridCol w="738925"/>
                <a:gridCol w="1065825"/>
              </a:tblGrid>
              <a:tr h="365725">
                <a:tc gridSpan="3">
                  <a:txBody>
                    <a:bodyPr/>
                    <a:lstStyle/>
                    <a:p>
                      <a:pPr indent="0" lvl="0" marL="0" rtl="0" algn="ctr">
                        <a:spcBef>
                          <a:spcPts val="0"/>
                        </a:spcBef>
                        <a:spcAft>
                          <a:spcPts val="0"/>
                        </a:spcAft>
                        <a:buNone/>
                      </a:pPr>
                      <a:r>
                        <a:rPr b="1" lang="en-US" sz="1200">
                          <a:solidFill>
                            <a:schemeClr val="lt1"/>
                          </a:solidFill>
                        </a:rPr>
                        <a:t>Setelah </a:t>
                      </a:r>
                      <a:r>
                        <a:rPr b="1" lang="en-US" sz="1200">
                          <a:solidFill>
                            <a:schemeClr val="lt1"/>
                          </a:solidFill>
                        </a:rPr>
                        <a:t>Hyperparameters tuning (Elastic Net)</a:t>
                      </a:r>
                      <a:endParaRPr b="1" sz="1200">
                        <a:solidFill>
                          <a:schemeClr val="lt1"/>
                        </a:solidFill>
                      </a:endParaRPr>
                    </a:p>
                  </a:txBody>
                  <a:tcPr marT="91425" marB="91425" marR="91425" marL="91425" anchor="ctr">
                    <a:solidFill>
                      <a:srgbClr val="0198A3"/>
                    </a:solidFill>
                  </a:tcPr>
                </a:tc>
                <a:tc hMerge="1"/>
                <a:tc hMerge="1"/>
              </a:tr>
              <a:tr h="365725">
                <a:tc rowSpan="3">
                  <a:txBody>
                    <a:bodyPr/>
                    <a:lstStyle/>
                    <a:p>
                      <a:pPr indent="0" lvl="0" marL="0" rtl="0" algn="ctr">
                        <a:spcBef>
                          <a:spcPts val="0"/>
                        </a:spcBef>
                        <a:spcAft>
                          <a:spcPts val="0"/>
                        </a:spcAft>
                        <a:buNone/>
                      </a:pPr>
                      <a:r>
                        <a:rPr b="1" lang="en-US" sz="1200"/>
                        <a:t>Test</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None/>
                      </a:pPr>
                      <a:r>
                        <a:rPr lang="en-US" sz="1200"/>
                        <a:t>0.680</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None/>
                      </a:pPr>
                      <a:r>
                        <a:rPr lang="en-US" sz="1200"/>
                        <a:t>0.525</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None/>
                      </a:pPr>
                      <a:r>
                        <a:rPr lang="en-US" sz="1200"/>
                        <a:t>0.537</a:t>
                      </a:r>
                      <a:endParaRPr sz="1200"/>
                    </a:p>
                  </a:txBody>
                  <a:tcPr marT="91425" marB="91425" marR="91425" marL="91425" anchor="ctr"/>
                </a:tc>
              </a:tr>
              <a:tr h="365725">
                <a:tc gridSpan="3">
                  <a:txBody>
                    <a:bodyPr/>
                    <a:lstStyle/>
                    <a:p>
                      <a:pPr indent="0" lvl="0" marL="0" rtl="0" algn="ctr">
                        <a:spcBef>
                          <a:spcPts val="0"/>
                        </a:spcBef>
                        <a:spcAft>
                          <a:spcPts val="0"/>
                        </a:spcAft>
                        <a:buNone/>
                      </a:pPr>
                      <a:r>
                        <a:rPr b="1" lang="en-US" sz="1200">
                          <a:solidFill>
                            <a:schemeClr val="lt1"/>
                          </a:solidFill>
                        </a:rPr>
                        <a:t>Accuracy</a:t>
                      </a:r>
                      <a:endParaRPr b="1" sz="1200">
                        <a:solidFill>
                          <a:schemeClr val="lt1"/>
                        </a:solidFill>
                      </a:endParaRPr>
                    </a:p>
                  </a:txBody>
                  <a:tcPr marT="91425" marB="91425" marR="91425" marL="91425" anchor="ctr">
                    <a:solidFill>
                      <a:srgbClr val="0198A3"/>
                    </a:solidFill>
                  </a:tcPr>
                </a:tc>
                <a:tc hMerge="1"/>
                <a:tc hMerge="1"/>
              </a:tr>
              <a:tr h="387875">
                <a:tc gridSpan="2">
                  <a:txBody>
                    <a:bodyPr/>
                    <a:lstStyle/>
                    <a:p>
                      <a:pPr indent="0" lvl="0" marL="0" rtl="0" algn="ctr">
                        <a:spcBef>
                          <a:spcPts val="0"/>
                        </a:spcBef>
                        <a:spcAft>
                          <a:spcPts val="0"/>
                        </a:spcAft>
                        <a:buNone/>
                      </a:pPr>
                      <a:r>
                        <a:rPr b="1" lang="en-US" sz="1200"/>
                        <a:t>Train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0.540</a:t>
                      </a:r>
                      <a:endParaRPr sz="1200"/>
                    </a:p>
                  </a:txBody>
                  <a:tcPr marT="91425" marB="91425" marR="91425" marL="91425" anchor="ctr"/>
                </a:tc>
              </a:tr>
              <a:tr h="357125">
                <a:tc gridSpan="2">
                  <a:txBody>
                    <a:bodyPr/>
                    <a:lstStyle/>
                    <a:p>
                      <a:pPr indent="0" lvl="0" marL="0" rtl="0" algn="ctr">
                        <a:spcBef>
                          <a:spcPts val="0"/>
                        </a:spcBef>
                        <a:spcAft>
                          <a:spcPts val="0"/>
                        </a:spcAft>
                        <a:buNone/>
                      </a:pPr>
                      <a:r>
                        <a:rPr b="1" lang="en-US" sz="1200"/>
                        <a:t>Test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0.537</a:t>
                      </a:r>
                      <a:endParaRPr sz="1200"/>
                    </a:p>
                  </a:txBody>
                  <a:tcPr marT="91425" marB="91425" marR="91425" marL="91425" anchor="ctr"/>
                </a:tc>
              </a:tr>
            </a:tbl>
          </a:graphicData>
        </a:graphic>
      </p:graphicFrame>
      <p:sp>
        <p:nvSpPr>
          <p:cNvPr id="430" name="Google Shape;430;g12ee8c2f73c_0_12"/>
          <p:cNvSpPr txBox="1"/>
          <p:nvPr/>
        </p:nvSpPr>
        <p:spPr>
          <a:xfrm>
            <a:off x="3686775" y="4494575"/>
            <a:ext cx="2407500" cy="7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US" sz="1150">
                <a:solidFill>
                  <a:schemeClr val="dk1"/>
                </a:solidFill>
              </a:rPr>
              <a:t>Best alpha : 0.1</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solver: cholesky</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fit_intercept : True</a:t>
            </a:r>
            <a:endParaRPr sz="1150">
              <a:solidFill>
                <a:schemeClr val="dk1"/>
              </a:solidFill>
            </a:endParaRPr>
          </a:p>
        </p:txBody>
      </p:sp>
      <p:sp>
        <p:nvSpPr>
          <p:cNvPr id="431" name="Google Shape;431;g12ee8c2f73c_0_12"/>
          <p:cNvSpPr txBox="1"/>
          <p:nvPr/>
        </p:nvSpPr>
        <p:spPr>
          <a:xfrm>
            <a:off x="6451813" y="4494575"/>
            <a:ext cx="2407500" cy="7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US" sz="1150">
                <a:solidFill>
                  <a:schemeClr val="dk1"/>
                </a:solidFill>
              </a:rPr>
              <a:t>Best alpha : 0.02</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selection: Random</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fit_intercept : True</a:t>
            </a:r>
            <a:endParaRPr sz="1150">
              <a:solidFill>
                <a:schemeClr val="dk1"/>
              </a:solidFill>
            </a:endParaRPr>
          </a:p>
        </p:txBody>
      </p:sp>
      <p:sp>
        <p:nvSpPr>
          <p:cNvPr id="432" name="Google Shape;432;g12ee8c2f73c_0_12"/>
          <p:cNvSpPr txBox="1"/>
          <p:nvPr/>
        </p:nvSpPr>
        <p:spPr>
          <a:xfrm>
            <a:off x="9216875" y="4494575"/>
            <a:ext cx="2407500" cy="7158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US" sz="1150">
                <a:solidFill>
                  <a:schemeClr val="dk1"/>
                </a:solidFill>
              </a:rPr>
              <a:t>Best alpha : 0.0001</a:t>
            </a:r>
            <a:endParaRPr sz="1150">
              <a:solidFill>
                <a:schemeClr val="dk1"/>
              </a:solidFill>
            </a:endParaRPr>
          </a:p>
          <a:p>
            <a:pPr indent="0" lvl="0" marL="0" rtl="0" algn="just">
              <a:lnSpc>
                <a:spcPct val="100000"/>
              </a:lnSpc>
              <a:spcBef>
                <a:spcPts val="0"/>
              </a:spcBef>
              <a:spcAft>
                <a:spcPts val="0"/>
              </a:spcAft>
              <a:buNone/>
            </a:pPr>
            <a:r>
              <a:rPr lang="en-US" sz="1150">
                <a:solidFill>
                  <a:schemeClr val="dk1"/>
                </a:solidFill>
              </a:rPr>
              <a:t>Best l1_ratio : 0.35</a:t>
            </a:r>
            <a:endParaRPr sz="1150">
              <a:solidFill>
                <a:schemeClr val="dk1"/>
              </a:solidFill>
            </a:endParaRPr>
          </a:p>
          <a:p>
            <a:pPr indent="0" lvl="0" marL="0" rtl="0" algn="just">
              <a:lnSpc>
                <a:spcPct val="100000"/>
              </a:lnSpc>
              <a:spcBef>
                <a:spcPts val="0"/>
              </a:spcBef>
              <a:spcAft>
                <a:spcPts val="0"/>
              </a:spcAft>
              <a:buNone/>
            </a:pPr>
            <a:r>
              <a:rPr lang="en-US" sz="1150">
                <a:solidFill>
                  <a:schemeClr val="dk1"/>
                </a:solidFill>
              </a:rPr>
              <a:t>Best fit_intercept : True</a:t>
            </a:r>
            <a:endParaRPr sz="1150">
              <a:solidFill>
                <a:schemeClr val="dk1"/>
              </a:solidFill>
            </a:endParaRPr>
          </a:p>
        </p:txBody>
      </p:sp>
      <p:sp>
        <p:nvSpPr>
          <p:cNvPr id="433" name="Google Shape;433;g12ee8c2f73c_0_12"/>
          <p:cNvSpPr txBox="1"/>
          <p:nvPr/>
        </p:nvSpPr>
        <p:spPr>
          <a:xfrm>
            <a:off x="5050325" y="5469700"/>
            <a:ext cx="2784600" cy="10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50">
                <a:solidFill>
                  <a:schemeClr val="dk1"/>
                </a:solidFill>
              </a:rPr>
              <a:t>Coefficients:</a:t>
            </a:r>
            <a:endParaRPr b="1" sz="1150">
              <a:solidFill>
                <a:schemeClr val="dk1"/>
              </a:solidFill>
            </a:endParaRPr>
          </a:p>
          <a:p>
            <a:pPr indent="0" lvl="0" marL="0" rtl="0" algn="l">
              <a:spcBef>
                <a:spcPts val="0"/>
              </a:spcBef>
              <a:spcAft>
                <a:spcPts val="0"/>
              </a:spcAft>
              <a:buNone/>
            </a:pPr>
            <a:r>
              <a:rPr lang="en-US" sz="1150">
                <a:solidFill>
                  <a:schemeClr val="dk1"/>
                </a:solidFill>
              </a:rPr>
              <a:t>‘year_norm’: 1.817</a:t>
            </a:r>
            <a:endParaRPr sz="1150">
              <a:solidFill>
                <a:schemeClr val="dk1"/>
              </a:solidFill>
            </a:endParaRPr>
          </a:p>
          <a:p>
            <a:pPr indent="0" lvl="0" marL="0" rtl="0" algn="l">
              <a:spcBef>
                <a:spcPts val="0"/>
              </a:spcBef>
              <a:spcAft>
                <a:spcPts val="0"/>
              </a:spcAft>
              <a:buNone/>
            </a:pPr>
            <a:r>
              <a:rPr lang="en-US" sz="1150">
                <a:solidFill>
                  <a:schemeClr val="dk1"/>
                </a:solidFill>
              </a:rPr>
              <a:t>‘odometer_norm’ : -1.291</a:t>
            </a:r>
            <a:endParaRPr sz="1150">
              <a:solidFill>
                <a:schemeClr val="dk1"/>
              </a:solidFill>
            </a:endParaRPr>
          </a:p>
          <a:p>
            <a:pPr indent="0" lvl="0" marL="0" rtl="0" algn="l">
              <a:spcBef>
                <a:spcPts val="0"/>
              </a:spcBef>
              <a:spcAft>
                <a:spcPts val="0"/>
              </a:spcAft>
              <a:buNone/>
            </a:pPr>
            <a:r>
              <a:rPr lang="en-US" sz="1150">
                <a:solidFill>
                  <a:schemeClr val="dk1"/>
                </a:solidFill>
              </a:rPr>
              <a:t>‘condition_std’ : 0.265</a:t>
            </a:r>
            <a:endParaRPr sz="1150">
              <a:solidFill>
                <a:schemeClr val="dk1"/>
              </a:solidFill>
            </a:endParaRPr>
          </a:p>
          <a:p>
            <a:pPr indent="0" lvl="0" marL="0" rtl="0" algn="l">
              <a:spcBef>
                <a:spcPts val="0"/>
              </a:spcBef>
              <a:spcAft>
                <a:spcPts val="0"/>
              </a:spcAft>
              <a:buClr>
                <a:schemeClr val="dk1"/>
              </a:buClr>
              <a:buSzPts val="1100"/>
              <a:buFont typeface="Arial"/>
              <a:buNone/>
            </a:pPr>
            <a:r>
              <a:rPr lang="en-US" sz="1150">
                <a:solidFill>
                  <a:schemeClr val="dk1"/>
                </a:solidFill>
              </a:rPr>
              <a:t>‘transmission_label’ : 0.212</a:t>
            </a:r>
            <a:endParaRPr sz="1150">
              <a:solidFill>
                <a:schemeClr val="dk1"/>
              </a:solidFill>
            </a:endParaRPr>
          </a:p>
        </p:txBody>
      </p:sp>
      <p:sp>
        <p:nvSpPr>
          <p:cNvPr id="434" name="Google Shape;434;g12ee8c2f73c_0_12"/>
          <p:cNvSpPr txBox="1"/>
          <p:nvPr/>
        </p:nvSpPr>
        <p:spPr>
          <a:xfrm>
            <a:off x="7054525" y="5469700"/>
            <a:ext cx="2784600" cy="10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50">
                <a:solidFill>
                  <a:schemeClr val="dk1"/>
                </a:solidFill>
              </a:rPr>
              <a:t>‘make_label’ : 0.029</a:t>
            </a:r>
            <a:endParaRPr sz="1150">
              <a:solidFill>
                <a:schemeClr val="dk1"/>
              </a:solidFill>
            </a:endParaRPr>
          </a:p>
          <a:p>
            <a:pPr indent="0" lvl="0" marL="0" rtl="0" algn="l">
              <a:spcBef>
                <a:spcPts val="0"/>
              </a:spcBef>
              <a:spcAft>
                <a:spcPts val="0"/>
              </a:spcAft>
              <a:buNone/>
            </a:pPr>
            <a:r>
              <a:rPr lang="en-US" sz="1150">
                <a:solidFill>
                  <a:schemeClr val="dk1"/>
                </a:solidFill>
              </a:rPr>
              <a:t>‘body_label’ : -0.047</a:t>
            </a:r>
            <a:endParaRPr sz="1150">
              <a:solidFill>
                <a:schemeClr val="dk1"/>
              </a:solidFill>
            </a:endParaRPr>
          </a:p>
          <a:p>
            <a:pPr indent="0" lvl="0" marL="0" rtl="0" algn="l">
              <a:spcBef>
                <a:spcPts val="0"/>
              </a:spcBef>
              <a:spcAft>
                <a:spcPts val="0"/>
              </a:spcAft>
              <a:buNone/>
            </a:pPr>
            <a:r>
              <a:rPr lang="en-US" sz="1150">
                <a:solidFill>
                  <a:schemeClr val="dk1"/>
                </a:solidFill>
              </a:rPr>
              <a:t>‘color_label’ : 0.026</a:t>
            </a:r>
            <a:endParaRPr sz="1150">
              <a:solidFill>
                <a:schemeClr val="dk1"/>
              </a:solidFill>
            </a:endParaRPr>
          </a:p>
          <a:p>
            <a:pPr indent="0" lvl="0" marL="0" rtl="0" algn="l">
              <a:spcBef>
                <a:spcPts val="0"/>
              </a:spcBef>
              <a:spcAft>
                <a:spcPts val="0"/>
              </a:spcAft>
              <a:buNone/>
            </a:pPr>
            <a:r>
              <a:rPr lang="en-US" sz="1150">
                <a:solidFill>
                  <a:schemeClr val="dk1"/>
                </a:solidFill>
              </a:rPr>
              <a:t>‘model_label’ : 0.024</a:t>
            </a:r>
            <a:endParaRPr sz="1150">
              <a:solidFill>
                <a:schemeClr val="dk1"/>
              </a:solidFill>
            </a:endParaRPr>
          </a:p>
          <a:p>
            <a:pPr indent="0" lvl="0" marL="0" rtl="0" algn="l">
              <a:spcBef>
                <a:spcPts val="0"/>
              </a:spcBef>
              <a:spcAft>
                <a:spcPts val="0"/>
              </a:spcAft>
              <a:buNone/>
            </a:pPr>
            <a:r>
              <a:rPr lang="en-US" sz="1150">
                <a:solidFill>
                  <a:schemeClr val="dk1"/>
                </a:solidFill>
              </a:rPr>
              <a:t>‘trim_label’ : 0.028</a:t>
            </a:r>
            <a:endParaRPr sz="1150">
              <a:solidFill>
                <a:schemeClr val="dk1"/>
              </a:solidFill>
            </a:endParaRPr>
          </a:p>
        </p:txBody>
      </p:sp>
      <p:sp>
        <p:nvSpPr>
          <p:cNvPr id="435" name="Google Shape;435;g12ee8c2f73c_0_12"/>
          <p:cNvSpPr txBox="1"/>
          <p:nvPr/>
        </p:nvSpPr>
        <p:spPr>
          <a:xfrm>
            <a:off x="8920625" y="5438175"/>
            <a:ext cx="1929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50">
                <a:solidFill>
                  <a:schemeClr val="dk1"/>
                </a:solidFill>
              </a:rPr>
              <a:t>Intercept:</a:t>
            </a:r>
            <a:endParaRPr b="1" sz="1150">
              <a:solidFill>
                <a:schemeClr val="dk1"/>
              </a:solidFill>
            </a:endParaRPr>
          </a:p>
          <a:p>
            <a:pPr indent="0" lvl="0" marL="0" rtl="0" algn="l">
              <a:spcBef>
                <a:spcPts val="0"/>
              </a:spcBef>
              <a:spcAft>
                <a:spcPts val="0"/>
              </a:spcAft>
              <a:buNone/>
            </a:pPr>
            <a:r>
              <a:rPr lang="en-US" sz="1150">
                <a:solidFill>
                  <a:schemeClr val="dk1"/>
                </a:solidFill>
              </a:rPr>
              <a:t>‘sellingprice_std’: -1.713</a:t>
            </a:r>
            <a:endParaRPr sz="1150"/>
          </a:p>
        </p:txBody>
      </p:sp>
      <p:sp>
        <p:nvSpPr>
          <p:cNvPr id="436" name="Google Shape;436;g12ee8c2f73c_0_12"/>
          <p:cNvSpPr txBox="1"/>
          <p:nvPr/>
        </p:nvSpPr>
        <p:spPr>
          <a:xfrm>
            <a:off x="3633175" y="5450500"/>
            <a:ext cx="1363500" cy="11082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t/>
            </a:r>
            <a:endParaRPr b="1" sz="1200">
              <a:solidFill>
                <a:schemeClr val="lt1"/>
              </a:solidFill>
            </a:endParaRPr>
          </a:p>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Pengaruh</a:t>
            </a:r>
            <a:endParaRPr b="1" sz="1200">
              <a:solidFill>
                <a:schemeClr val="lt1"/>
              </a:solidFill>
            </a:endParaRPr>
          </a:p>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Fitur</a:t>
            </a:r>
            <a:endParaRPr b="1" sz="1200">
              <a:solidFill>
                <a:schemeClr val="lt1"/>
              </a:solidFill>
            </a:endParaRPr>
          </a:p>
          <a:p>
            <a:pPr indent="0" lvl="0" marL="0" marR="0" rtl="0" algn="ctr">
              <a:lnSpc>
                <a:spcPct val="100000"/>
              </a:lnSpc>
              <a:spcBef>
                <a:spcPts val="0"/>
              </a:spcBef>
              <a:spcAft>
                <a:spcPts val="0"/>
              </a:spcAft>
              <a:buClr>
                <a:srgbClr val="000000"/>
              </a:buClr>
              <a:buSzPts val="1200"/>
              <a:buFont typeface="Arial"/>
              <a:buNone/>
            </a:pPr>
            <a:r>
              <a:t/>
            </a:r>
            <a:endParaRPr b="1" sz="1200">
              <a:solidFill>
                <a:schemeClr val="lt1"/>
              </a:solidFill>
            </a:endParaRPr>
          </a:p>
          <a:p>
            <a:pPr indent="0" lvl="0" marL="0" marR="0" rtl="0" algn="ctr">
              <a:lnSpc>
                <a:spcPct val="100000"/>
              </a:lnSpc>
              <a:spcBef>
                <a:spcPts val="0"/>
              </a:spcBef>
              <a:spcAft>
                <a:spcPts val="0"/>
              </a:spcAft>
              <a:buClr>
                <a:srgbClr val="000000"/>
              </a:buClr>
              <a:buSzPts val="1200"/>
              <a:buFont typeface="Arial"/>
              <a:buNone/>
            </a:pPr>
            <a:r>
              <a:t/>
            </a:r>
            <a:endParaRPr b="1" sz="12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2f2f0782e6_2_10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Modeling </a:t>
            </a:r>
            <a:r>
              <a:rPr b="1" lang="en-US" sz="2200">
                <a:solidFill>
                  <a:srgbClr val="0198A3"/>
                </a:solidFill>
                <a:latin typeface="Montserrat"/>
                <a:ea typeface="Montserrat"/>
                <a:cs typeface="Montserrat"/>
                <a:sym typeface="Montserrat"/>
              </a:rPr>
              <a:t>(2/5)</a:t>
            </a:r>
            <a:endParaRPr b="1" i="0" sz="2200" u="none" cap="none" strike="noStrike">
              <a:solidFill>
                <a:srgbClr val="0198A3"/>
              </a:solidFill>
              <a:latin typeface="Montserrat"/>
              <a:ea typeface="Montserrat"/>
              <a:cs typeface="Montserrat"/>
              <a:sym typeface="Montserrat"/>
            </a:endParaRPr>
          </a:p>
        </p:txBody>
      </p:sp>
      <p:sp>
        <p:nvSpPr>
          <p:cNvPr id="443" name="Google Shape;443;g12f2f0782e6_2_100"/>
          <p:cNvSpPr/>
          <p:nvPr/>
        </p:nvSpPr>
        <p:spPr>
          <a:xfrm>
            <a:off x="804125" y="945750"/>
            <a:ext cx="10991100" cy="5786400"/>
          </a:xfrm>
          <a:prstGeom prst="rect">
            <a:avLst/>
          </a:prstGeom>
          <a:solidFill>
            <a:srgbClr val="66A482">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12f2f0782e6_2_100"/>
          <p:cNvSpPr txBox="1"/>
          <p:nvPr/>
        </p:nvSpPr>
        <p:spPr>
          <a:xfrm>
            <a:off x="804125" y="945750"/>
            <a:ext cx="109911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Decision Tree</a:t>
            </a:r>
            <a:endParaRPr b="0" i="0" sz="1200" u="none" cap="none" strike="noStrike">
              <a:solidFill>
                <a:schemeClr val="lt1"/>
              </a:solidFill>
              <a:latin typeface="Arial"/>
              <a:ea typeface="Arial"/>
              <a:cs typeface="Arial"/>
              <a:sym typeface="Arial"/>
            </a:endParaRPr>
          </a:p>
        </p:txBody>
      </p:sp>
      <p:sp>
        <p:nvSpPr>
          <p:cNvPr id="445" name="Google Shape;445;g12f2f0782e6_2_100"/>
          <p:cNvSpPr txBox="1"/>
          <p:nvPr/>
        </p:nvSpPr>
        <p:spPr>
          <a:xfrm>
            <a:off x="6903925" y="1497875"/>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Feature Importance (Before Hyperparameters tuning)</a:t>
            </a:r>
            <a:endParaRPr b="0" i="0" sz="1200" u="none" cap="none" strike="noStrike">
              <a:solidFill>
                <a:schemeClr val="lt1"/>
              </a:solidFill>
              <a:latin typeface="Arial"/>
              <a:ea typeface="Arial"/>
              <a:cs typeface="Arial"/>
              <a:sym typeface="Arial"/>
            </a:endParaRPr>
          </a:p>
        </p:txBody>
      </p:sp>
      <p:graphicFrame>
        <p:nvGraphicFramePr>
          <p:cNvPr id="446" name="Google Shape;446;g12f2f0782e6_2_100"/>
          <p:cNvGraphicFramePr/>
          <p:nvPr/>
        </p:nvGraphicFramePr>
        <p:xfrm>
          <a:off x="940213" y="1497875"/>
          <a:ext cx="3000000" cy="3000000"/>
        </p:xfrm>
        <a:graphic>
          <a:graphicData uri="http://schemas.openxmlformats.org/drawingml/2006/table">
            <a:tbl>
              <a:tblPr>
                <a:noFill/>
                <a:tableStyleId>{95679427-1B93-4502-A116-5A14349BBEBD}</a:tableStyleId>
              </a:tblPr>
              <a:tblGrid>
                <a:gridCol w="602675"/>
                <a:gridCol w="738925"/>
                <a:gridCol w="1065825"/>
              </a:tblGrid>
              <a:tr h="365725">
                <a:tc gridSpan="3">
                  <a:txBody>
                    <a:bodyPr/>
                    <a:lstStyle/>
                    <a:p>
                      <a:pPr indent="0" lvl="0" marL="0" rtl="0" algn="ctr">
                        <a:spcBef>
                          <a:spcPts val="0"/>
                        </a:spcBef>
                        <a:spcAft>
                          <a:spcPts val="0"/>
                        </a:spcAft>
                        <a:buNone/>
                      </a:pPr>
                      <a:r>
                        <a:rPr b="1" lang="en-US" sz="1200">
                          <a:solidFill>
                            <a:schemeClr val="lt1"/>
                          </a:solidFill>
                        </a:rPr>
                        <a:t>Metrics</a:t>
                      </a:r>
                      <a:endParaRPr b="1" sz="1200">
                        <a:solidFill>
                          <a:schemeClr val="lt1"/>
                        </a:solidFill>
                      </a:endParaRPr>
                    </a:p>
                  </a:txBody>
                  <a:tcPr marT="91425" marB="91425" marR="91425" marL="91425" anchor="ctr">
                    <a:solidFill>
                      <a:srgbClr val="0198A3"/>
                    </a:solidFill>
                  </a:tcPr>
                </a:tc>
                <a:tc hMerge="1"/>
                <a:tc hMerge="1"/>
              </a:tr>
              <a:tr h="365725">
                <a:tc rowSpan="3">
                  <a:txBody>
                    <a:bodyPr/>
                    <a:lstStyle/>
                    <a:p>
                      <a:pPr indent="0" lvl="0" marL="0" rtl="0" algn="ctr">
                        <a:spcBef>
                          <a:spcPts val="0"/>
                        </a:spcBef>
                        <a:spcAft>
                          <a:spcPts val="0"/>
                        </a:spcAft>
                        <a:buNone/>
                      </a:pPr>
                      <a:r>
                        <a:rPr b="1" lang="en-US" sz="1200"/>
                        <a:t>Train</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None/>
                      </a:pPr>
                      <a:r>
                        <a:rPr lang="en-US" sz="1200">
                          <a:solidFill>
                            <a:schemeClr val="dk1"/>
                          </a:solidFill>
                        </a:rPr>
                        <a:t>0.006</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7.316 </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None/>
                      </a:pPr>
                      <a:r>
                        <a:rPr lang="en-US" sz="1200"/>
                        <a:t>0.999</a:t>
                      </a:r>
                      <a:endParaRPr sz="1200"/>
                    </a:p>
                  </a:txBody>
                  <a:tcPr marT="91425" marB="91425" marR="91425" marL="91425" anchor="ctr"/>
                </a:tc>
              </a:tr>
              <a:tr h="365725">
                <a:tc rowSpan="3">
                  <a:txBody>
                    <a:bodyPr/>
                    <a:lstStyle/>
                    <a:p>
                      <a:pPr indent="0" lvl="0" marL="0" rtl="0" algn="ctr">
                        <a:spcBef>
                          <a:spcPts val="0"/>
                        </a:spcBef>
                        <a:spcAft>
                          <a:spcPts val="0"/>
                        </a:spcAft>
                        <a:buNone/>
                      </a:pPr>
                      <a:r>
                        <a:rPr b="1" lang="en-US" sz="1200"/>
                        <a:t>Test</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0.597 </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None/>
                      </a:pPr>
                      <a:r>
                        <a:rPr lang="en-US" sz="1200">
                          <a:solidFill>
                            <a:schemeClr val="dk1"/>
                          </a:solidFill>
                        </a:rPr>
                        <a:t>0.385</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None/>
                      </a:pPr>
                      <a:r>
                        <a:rPr lang="en-US" sz="1200"/>
                        <a:t>0.643</a:t>
                      </a:r>
                      <a:endParaRPr sz="1200"/>
                    </a:p>
                  </a:txBody>
                  <a:tcPr marT="91425" marB="91425" marR="91425" marL="91425" anchor="ctr"/>
                </a:tc>
              </a:tr>
              <a:tr h="365725">
                <a:tc gridSpan="3">
                  <a:txBody>
                    <a:bodyPr/>
                    <a:lstStyle/>
                    <a:p>
                      <a:pPr indent="0" lvl="0" marL="0" rtl="0" algn="ctr">
                        <a:spcBef>
                          <a:spcPts val="0"/>
                        </a:spcBef>
                        <a:spcAft>
                          <a:spcPts val="0"/>
                        </a:spcAft>
                        <a:buNone/>
                      </a:pPr>
                      <a:r>
                        <a:rPr b="1" lang="en-US" sz="1200">
                          <a:solidFill>
                            <a:schemeClr val="lt1"/>
                          </a:solidFill>
                        </a:rPr>
                        <a:t>Accuracy</a:t>
                      </a:r>
                      <a:endParaRPr b="1" sz="1200">
                        <a:solidFill>
                          <a:schemeClr val="lt1"/>
                        </a:solidFill>
                      </a:endParaRPr>
                    </a:p>
                  </a:txBody>
                  <a:tcPr marT="91425" marB="91425" marR="91425" marL="91425" anchor="ctr">
                    <a:solidFill>
                      <a:srgbClr val="0198A3"/>
                    </a:solidFill>
                  </a:tcPr>
                </a:tc>
                <a:tc hMerge="1"/>
                <a:tc hMerge="1"/>
              </a:tr>
              <a:tr h="387875">
                <a:tc gridSpan="2">
                  <a:txBody>
                    <a:bodyPr/>
                    <a:lstStyle/>
                    <a:p>
                      <a:pPr indent="0" lvl="0" marL="0" rtl="0" algn="ctr">
                        <a:spcBef>
                          <a:spcPts val="0"/>
                        </a:spcBef>
                        <a:spcAft>
                          <a:spcPts val="0"/>
                        </a:spcAft>
                        <a:buNone/>
                      </a:pPr>
                      <a:r>
                        <a:rPr b="1" lang="en-US" sz="1200"/>
                        <a:t>Train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0.999</a:t>
                      </a:r>
                      <a:endParaRPr sz="1200"/>
                    </a:p>
                  </a:txBody>
                  <a:tcPr marT="91425" marB="91425" marR="91425" marL="91425" anchor="ctr"/>
                </a:tc>
              </a:tr>
              <a:tr h="357125">
                <a:tc gridSpan="2">
                  <a:txBody>
                    <a:bodyPr/>
                    <a:lstStyle/>
                    <a:p>
                      <a:pPr indent="0" lvl="0" marL="0" rtl="0" algn="ctr">
                        <a:spcBef>
                          <a:spcPts val="0"/>
                        </a:spcBef>
                        <a:spcAft>
                          <a:spcPts val="0"/>
                        </a:spcAft>
                        <a:buNone/>
                      </a:pPr>
                      <a:r>
                        <a:rPr b="1" lang="en-US" sz="1200"/>
                        <a:t>Test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0.643</a:t>
                      </a:r>
                      <a:endParaRPr sz="1200"/>
                    </a:p>
                  </a:txBody>
                  <a:tcPr marT="91425" marB="91425" marR="91425" marL="91425" anchor="ctr"/>
                </a:tc>
              </a:tr>
            </a:tbl>
          </a:graphicData>
        </a:graphic>
      </p:graphicFrame>
      <p:sp>
        <p:nvSpPr>
          <p:cNvPr id="447" name="Google Shape;447;g12f2f0782e6_2_100"/>
          <p:cNvSpPr txBox="1"/>
          <p:nvPr/>
        </p:nvSpPr>
        <p:spPr>
          <a:xfrm>
            <a:off x="884188" y="5192025"/>
            <a:ext cx="2463600" cy="153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100">
                <a:solidFill>
                  <a:schemeClr val="accent2"/>
                </a:solidFill>
              </a:rPr>
              <a:t>Model algoritma Decision Tree menunjukkan training score &gt; testing score dengan jarak yang cukup besar. Hasil train accuracy sangat besar (mendekati 1), hal ini mengindikasi terdapat overfitting sehingga perlu dilakukan tuning hyperparameters.</a:t>
            </a:r>
            <a:endParaRPr sz="1100"/>
          </a:p>
        </p:txBody>
      </p:sp>
      <p:graphicFrame>
        <p:nvGraphicFramePr>
          <p:cNvPr id="448" name="Google Shape;448;g12f2f0782e6_2_100"/>
          <p:cNvGraphicFramePr/>
          <p:nvPr/>
        </p:nvGraphicFramePr>
        <p:xfrm>
          <a:off x="3915413" y="1497875"/>
          <a:ext cx="3000000" cy="3000000"/>
        </p:xfrm>
        <a:graphic>
          <a:graphicData uri="http://schemas.openxmlformats.org/drawingml/2006/table">
            <a:tbl>
              <a:tblPr>
                <a:noFill/>
                <a:tableStyleId>{95679427-1B93-4502-A116-5A14349BBEBD}</a:tableStyleId>
              </a:tblPr>
              <a:tblGrid>
                <a:gridCol w="602675"/>
                <a:gridCol w="738925"/>
                <a:gridCol w="1065825"/>
              </a:tblGrid>
              <a:tr h="365725">
                <a:tc gridSpan="3">
                  <a:txBody>
                    <a:bodyPr/>
                    <a:lstStyle/>
                    <a:p>
                      <a:pPr indent="0" lvl="0" marL="0" rtl="0" algn="ctr">
                        <a:spcBef>
                          <a:spcPts val="0"/>
                        </a:spcBef>
                        <a:spcAft>
                          <a:spcPts val="0"/>
                        </a:spcAft>
                        <a:buNone/>
                      </a:pPr>
                      <a:r>
                        <a:rPr b="1" lang="en-US" sz="1200">
                          <a:solidFill>
                            <a:schemeClr val="lt1"/>
                          </a:solidFill>
                        </a:rPr>
                        <a:t>Setelah </a:t>
                      </a:r>
                      <a:r>
                        <a:rPr b="1" lang="en-US" sz="1200">
                          <a:solidFill>
                            <a:schemeClr val="lt1"/>
                          </a:solidFill>
                        </a:rPr>
                        <a:t>Hyperparameters tuning</a:t>
                      </a:r>
                      <a:endParaRPr b="1" sz="1200">
                        <a:solidFill>
                          <a:schemeClr val="lt1"/>
                        </a:solidFill>
                      </a:endParaRPr>
                    </a:p>
                  </a:txBody>
                  <a:tcPr marT="91425" marB="91425" marR="91425" marL="91425" anchor="ctr">
                    <a:solidFill>
                      <a:srgbClr val="0198A3"/>
                    </a:solidFill>
                  </a:tcPr>
                </a:tc>
                <a:tc hMerge="1"/>
                <a:tc hMerge="1"/>
              </a:tr>
              <a:tr h="365725">
                <a:tc rowSpan="3">
                  <a:txBody>
                    <a:bodyPr/>
                    <a:lstStyle/>
                    <a:p>
                      <a:pPr indent="0" lvl="0" marL="0" rtl="0" algn="ctr">
                        <a:spcBef>
                          <a:spcPts val="0"/>
                        </a:spcBef>
                        <a:spcAft>
                          <a:spcPts val="0"/>
                        </a:spcAft>
                        <a:buNone/>
                      </a:pPr>
                      <a:r>
                        <a:rPr b="1" lang="en-US" sz="1200"/>
                        <a:t>Test</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0.459</a:t>
                      </a:r>
                      <a:endParaRPr sz="1200">
                        <a:solidFill>
                          <a:schemeClr val="dk1"/>
                        </a:solidFill>
                      </a:endParaRPr>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0.313</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0.789</a:t>
                      </a:r>
                      <a:endParaRPr sz="1200"/>
                    </a:p>
                  </a:txBody>
                  <a:tcPr marT="91425" marB="91425" marR="91425" marL="91425" anchor="ctr"/>
                </a:tc>
              </a:tr>
              <a:tr h="365725">
                <a:tc gridSpan="3">
                  <a:txBody>
                    <a:bodyPr/>
                    <a:lstStyle/>
                    <a:p>
                      <a:pPr indent="0" lvl="0" marL="0" rtl="0" algn="ctr">
                        <a:spcBef>
                          <a:spcPts val="0"/>
                        </a:spcBef>
                        <a:spcAft>
                          <a:spcPts val="0"/>
                        </a:spcAft>
                        <a:buNone/>
                      </a:pPr>
                      <a:r>
                        <a:rPr b="1" lang="en-US" sz="1200">
                          <a:solidFill>
                            <a:schemeClr val="lt1"/>
                          </a:solidFill>
                        </a:rPr>
                        <a:t>Accuracy</a:t>
                      </a:r>
                      <a:endParaRPr b="1" sz="1200">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rgbClr val="0198A3"/>
                    </a:solidFill>
                  </a:tcPr>
                </a:tc>
                <a:tc hMerge="1"/>
                <a:tc hMerge="1"/>
              </a:tr>
              <a:tr h="387875">
                <a:tc gridSpan="2">
                  <a:txBody>
                    <a:bodyPr/>
                    <a:lstStyle/>
                    <a:p>
                      <a:pPr indent="0" lvl="0" marL="0" rtl="0" algn="ctr">
                        <a:spcBef>
                          <a:spcPts val="0"/>
                        </a:spcBef>
                        <a:spcAft>
                          <a:spcPts val="0"/>
                        </a:spcAft>
                        <a:buNone/>
                      </a:pPr>
                      <a:r>
                        <a:rPr b="1" lang="en-US" sz="1200"/>
                        <a:t>Train Accuracy</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rtl="0" algn="ctr">
                        <a:spcBef>
                          <a:spcPts val="0"/>
                        </a:spcBef>
                        <a:spcAft>
                          <a:spcPts val="0"/>
                        </a:spcAft>
                        <a:buNone/>
                      </a:pPr>
                      <a:r>
                        <a:rPr lang="en-US" sz="1200"/>
                        <a:t>0.803</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7125">
                <a:tc gridSpan="2">
                  <a:txBody>
                    <a:bodyPr/>
                    <a:lstStyle/>
                    <a:p>
                      <a:pPr indent="0" lvl="0" marL="0" rtl="0" algn="ctr">
                        <a:spcBef>
                          <a:spcPts val="0"/>
                        </a:spcBef>
                        <a:spcAft>
                          <a:spcPts val="0"/>
                        </a:spcAft>
                        <a:buNone/>
                      </a:pPr>
                      <a:r>
                        <a:rPr b="1" lang="en-US" sz="1200"/>
                        <a:t>Test Accuracy</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rtl="0" algn="ctr">
                        <a:spcBef>
                          <a:spcPts val="0"/>
                        </a:spcBef>
                        <a:spcAft>
                          <a:spcPts val="0"/>
                        </a:spcAft>
                        <a:buNone/>
                      </a:pPr>
                      <a:r>
                        <a:rPr lang="en-US" sz="1200"/>
                        <a:t>0.789</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49" name="Google Shape;449;g12f2f0782e6_2_100"/>
          <p:cNvSpPr txBox="1"/>
          <p:nvPr/>
        </p:nvSpPr>
        <p:spPr>
          <a:xfrm>
            <a:off x="3915388" y="4339150"/>
            <a:ext cx="2407500" cy="14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US" sz="1150">
                <a:solidFill>
                  <a:schemeClr val="dk1"/>
                </a:solidFill>
              </a:rPr>
              <a:t>Best max_depth : 64</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min_samples_split : 100</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min_samples_leaf : 10</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max_features : auto</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criterion :friedman_mse</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splitter : random</a:t>
            </a:r>
            <a:endParaRPr sz="1150">
              <a:solidFill>
                <a:schemeClr val="dk1"/>
              </a:solidFill>
            </a:endParaRPr>
          </a:p>
          <a:p>
            <a:pPr indent="0" lvl="0" marL="0" rtl="0" algn="just">
              <a:spcBef>
                <a:spcPts val="0"/>
              </a:spcBef>
              <a:spcAft>
                <a:spcPts val="0"/>
              </a:spcAft>
              <a:buClr>
                <a:schemeClr val="dk1"/>
              </a:buClr>
              <a:buSzPts val="1100"/>
              <a:buFont typeface="Arial"/>
              <a:buNone/>
            </a:pPr>
            <a:r>
              <a:t/>
            </a:r>
            <a:endParaRPr sz="1150">
              <a:solidFill>
                <a:schemeClr val="dk1"/>
              </a:solidFill>
            </a:endParaRPr>
          </a:p>
        </p:txBody>
      </p:sp>
      <p:pic>
        <p:nvPicPr>
          <p:cNvPr id="450" name="Google Shape;450;g12f2f0782e6_2_100"/>
          <p:cNvPicPr preferRelativeResize="0"/>
          <p:nvPr/>
        </p:nvPicPr>
        <p:blipFill>
          <a:blip r:embed="rId3">
            <a:alphaModFix/>
          </a:blip>
          <a:stretch>
            <a:fillRect/>
          </a:stretch>
        </p:blipFill>
        <p:spPr>
          <a:xfrm>
            <a:off x="7724951" y="1943375"/>
            <a:ext cx="3004436" cy="2116163"/>
          </a:xfrm>
          <a:prstGeom prst="rect">
            <a:avLst/>
          </a:prstGeom>
          <a:noFill/>
          <a:ln>
            <a:noFill/>
          </a:ln>
        </p:spPr>
      </p:pic>
      <p:sp>
        <p:nvSpPr>
          <p:cNvPr id="451" name="Google Shape;451;g12f2f0782e6_2_100"/>
          <p:cNvSpPr txBox="1"/>
          <p:nvPr/>
        </p:nvSpPr>
        <p:spPr>
          <a:xfrm>
            <a:off x="6842025" y="4099900"/>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Feature Importance (After Hyperparameters tuning)</a:t>
            </a:r>
            <a:endParaRPr b="0" i="0" sz="1200" u="none" cap="none" strike="noStrike">
              <a:solidFill>
                <a:schemeClr val="lt1"/>
              </a:solidFill>
              <a:latin typeface="Arial"/>
              <a:ea typeface="Arial"/>
              <a:cs typeface="Arial"/>
              <a:sym typeface="Arial"/>
            </a:endParaRPr>
          </a:p>
        </p:txBody>
      </p:sp>
      <p:pic>
        <p:nvPicPr>
          <p:cNvPr id="452" name="Google Shape;452;g12f2f0782e6_2_100"/>
          <p:cNvPicPr preferRelativeResize="0"/>
          <p:nvPr/>
        </p:nvPicPr>
        <p:blipFill>
          <a:blip r:embed="rId4">
            <a:alphaModFix/>
          </a:blip>
          <a:stretch>
            <a:fillRect/>
          </a:stretch>
        </p:blipFill>
        <p:spPr>
          <a:xfrm>
            <a:off x="7724950" y="4545400"/>
            <a:ext cx="3101772" cy="22129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12f2f0782e6_2_13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Modeling </a:t>
            </a:r>
            <a:r>
              <a:rPr b="1" lang="en-US" sz="2200">
                <a:solidFill>
                  <a:srgbClr val="0198A3"/>
                </a:solidFill>
                <a:latin typeface="Montserrat"/>
                <a:ea typeface="Montserrat"/>
                <a:cs typeface="Montserrat"/>
                <a:sym typeface="Montserrat"/>
              </a:rPr>
              <a:t>(4/5)</a:t>
            </a:r>
            <a:endParaRPr b="1" i="0" sz="2200" u="none" cap="none" strike="noStrike">
              <a:solidFill>
                <a:srgbClr val="0198A3"/>
              </a:solidFill>
              <a:latin typeface="Montserrat"/>
              <a:ea typeface="Montserrat"/>
              <a:cs typeface="Montserrat"/>
              <a:sym typeface="Montserrat"/>
            </a:endParaRPr>
          </a:p>
        </p:txBody>
      </p:sp>
      <p:sp>
        <p:nvSpPr>
          <p:cNvPr id="459" name="Google Shape;459;g12f2f0782e6_2_132"/>
          <p:cNvSpPr/>
          <p:nvPr/>
        </p:nvSpPr>
        <p:spPr>
          <a:xfrm>
            <a:off x="804125" y="945750"/>
            <a:ext cx="10991100" cy="5786400"/>
          </a:xfrm>
          <a:prstGeom prst="rect">
            <a:avLst/>
          </a:prstGeom>
          <a:solidFill>
            <a:srgbClr val="66A482">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12f2f0782e6_2_132"/>
          <p:cNvSpPr txBox="1"/>
          <p:nvPr/>
        </p:nvSpPr>
        <p:spPr>
          <a:xfrm>
            <a:off x="804125" y="945750"/>
            <a:ext cx="109911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XGBoost</a:t>
            </a:r>
            <a:endParaRPr b="0" i="0" sz="1200" u="none" cap="none" strike="noStrike">
              <a:solidFill>
                <a:schemeClr val="lt1"/>
              </a:solidFill>
              <a:latin typeface="Arial"/>
              <a:ea typeface="Arial"/>
              <a:cs typeface="Arial"/>
              <a:sym typeface="Arial"/>
            </a:endParaRPr>
          </a:p>
        </p:txBody>
      </p:sp>
      <p:graphicFrame>
        <p:nvGraphicFramePr>
          <p:cNvPr id="461" name="Google Shape;461;g12f2f0782e6_2_132"/>
          <p:cNvGraphicFramePr/>
          <p:nvPr/>
        </p:nvGraphicFramePr>
        <p:xfrm>
          <a:off x="876525" y="1497875"/>
          <a:ext cx="3000000" cy="3000000"/>
        </p:xfrm>
        <a:graphic>
          <a:graphicData uri="http://schemas.openxmlformats.org/drawingml/2006/table">
            <a:tbl>
              <a:tblPr>
                <a:noFill/>
                <a:tableStyleId>{95679427-1B93-4502-A116-5A14349BBEBD}</a:tableStyleId>
              </a:tblPr>
              <a:tblGrid>
                <a:gridCol w="602675"/>
                <a:gridCol w="738925"/>
                <a:gridCol w="1065825"/>
              </a:tblGrid>
              <a:tr h="365725">
                <a:tc gridSpan="3">
                  <a:txBody>
                    <a:bodyPr/>
                    <a:lstStyle/>
                    <a:p>
                      <a:pPr indent="0" lvl="0" marL="0" rtl="0" algn="ctr">
                        <a:spcBef>
                          <a:spcPts val="0"/>
                        </a:spcBef>
                        <a:spcAft>
                          <a:spcPts val="0"/>
                        </a:spcAft>
                        <a:buNone/>
                      </a:pPr>
                      <a:r>
                        <a:rPr b="1" lang="en-US" sz="1200">
                          <a:solidFill>
                            <a:schemeClr val="lt1"/>
                          </a:solidFill>
                        </a:rPr>
                        <a:t>Metrics</a:t>
                      </a:r>
                      <a:endParaRPr b="1" sz="1200">
                        <a:solidFill>
                          <a:schemeClr val="lt1"/>
                        </a:solidFill>
                      </a:endParaRPr>
                    </a:p>
                  </a:txBody>
                  <a:tcPr marT="91425" marB="91425" marR="91425" marL="91425" anchor="ctr">
                    <a:solidFill>
                      <a:srgbClr val="0198A3"/>
                    </a:solidFill>
                  </a:tcPr>
                </a:tc>
                <a:tc hMerge="1"/>
                <a:tc hMerge="1"/>
              </a:tr>
              <a:tr h="365725">
                <a:tc rowSpan="3">
                  <a:txBody>
                    <a:bodyPr/>
                    <a:lstStyle/>
                    <a:p>
                      <a:pPr indent="0" lvl="0" marL="0" rtl="0" algn="ctr">
                        <a:spcBef>
                          <a:spcPts val="0"/>
                        </a:spcBef>
                        <a:spcAft>
                          <a:spcPts val="0"/>
                        </a:spcAft>
                        <a:buNone/>
                      </a:pPr>
                      <a:r>
                        <a:rPr b="1" lang="en-US" sz="1200"/>
                        <a:t>Train</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None/>
                      </a:pPr>
                      <a:r>
                        <a:rPr lang="en-US" sz="1200"/>
                        <a:t>0.427</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None/>
                      </a:pPr>
                      <a:r>
                        <a:rPr lang="en-US" sz="1200"/>
                        <a:t>0.292</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None/>
                      </a:pPr>
                      <a:r>
                        <a:rPr lang="en-US" sz="1200"/>
                        <a:t>0.817</a:t>
                      </a:r>
                      <a:endParaRPr sz="1200"/>
                    </a:p>
                  </a:txBody>
                  <a:tcPr marT="91425" marB="91425" marR="91425" marL="91425" anchor="ctr"/>
                </a:tc>
              </a:tr>
              <a:tr h="365725">
                <a:tc rowSpan="3">
                  <a:txBody>
                    <a:bodyPr/>
                    <a:lstStyle/>
                    <a:p>
                      <a:pPr indent="0" lvl="0" marL="0" rtl="0" algn="ctr">
                        <a:spcBef>
                          <a:spcPts val="0"/>
                        </a:spcBef>
                        <a:spcAft>
                          <a:spcPts val="0"/>
                        </a:spcAft>
                        <a:buNone/>
                      </a:pPr>
                      <a:r>
                        <a:rPr b="1" lang="en-US" sz="1200"/>
                        <a:t>Test</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None/>
                      </a:pPr>
                      <a:r>
                        <a:rPr lang="en-US" sz="1200"/>
                        <a:t>0.434</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None/>
                      </a:pPr>
                      <a:r>
                        <a:rPr lang="en-US" sz="1200"/>
                        <a:t>0.296</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None/>
                      </a:pPr>
                      <a:r>
                        <a:rPr lang="en-US" sz="1200"/>
                        <a:t>0.812</a:t>
                      </a:r>
                      <a:endParaRPr sz="1200"/>
                    </a:p>
                  </a:txBody>
                  <a:tcPr marT="91425" marB="91425" marR="91425" marL="91425" anchor="ctr"/>
                </a:tc>
              </a:tr>
              <a:tr h="365725">
                <a:tc gridSpan="3">
                  <a:txBody>
                    <a:bodyPr/>
                    <a:lstStyle/>
                    <a:p>
                      <a:pPr indent="0" lvl="0" marL="0" rtl="0" algn="ctr">
                        <a:spcBef>
                          <a:spcPts val="0"/>
                        </a:spcBef>
                        <a:spcAft>
                          <a:spcPts val="0"/>
                        </a:spcAft>
                        <a:buNone/>
                      </a:pPr>
                      <a:r>
                        <a:rPr b="1" lang="en-US" sz="1200">
                          <a:solidFill>
                            <a:schemeClr val="lt1"/>
                          </a:solidFill>
                        </a:rPr>
                        <a:t>Accuracy</a:t>
                      </a:r>
                      <a:endParaRPr b="1" sz="1200">
                        <a:solidFill>
                          <a:schemeClr val="lt1"/>
                        </a:solidFill>
                      </a:endParaRPr>
                    </a:p>
                  </a:txBody>
                  <a:tcPr marT="91425" marB="91425" marR="91425" marL="91425" anchor="ctr">
                    <a:solidFill>
                      <a:srgbClr val="0198A3"/>
                    </a:solidFill>
                  </a:tcPr>
                </a:tc>
                <a:tc hMerge="1"/>
                <a:tc hMerge="1"/>
              </a:tr>
              <a:tr h="387875">
                <a:tc gridSpan="2">
                  <a:txBody>
                    <a:bodyPr/>
                    <a:lstStyle/>
                    <a:p>
                      <a:pPr indent="0" lvl="0" marL="0" rtl="0" algn="ctr">
                        <a:spcBef>
                          <a:spcPts val="0"/>
                        </a:spcBef>
                        <a:spcAft>
                          <a:spcPts val="0"/>
                        </a:spcAft>
                        <a:buNone/>
                      </a:pPr>
                      <a:r>
                        <a:rPr b="1" lang="en-US" sz="1200"/>
                        <a:t>Train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0.817</a:t>
                      </a:r>
                      <a:endParaRPr sz="1200"/>
                    </a:p>
                  </a:txBody>
                  <a:tcPr marT="91425" marB="91425" marR="91425" marL="91425" anchor="ctr"/>
                </a:tc>
              </a:tr>
              <a:tr h="357125">
                <a:tc gridSpan="2">
                  <a:txBody>
                    <a:bodyPr/>
                    <a:lstStyle/>
                    <a:p>
                      <a:pPr indent="0" lvl="0" marL="0" rtl="0" algn="ctr">
                        <a:spcBef>
                          <a:spcPts val="0"/>
                        </a:spcBef>
                        <a:spcAft>
                          <a:spcPts val="0"/>
                        </a:spcAft>
                        <a:buNone/>
                      </a:pPr>
                      <a:r>
                        <a:rPr b="1" lang="en-US" sz="1200"/>
                        <a:t>Test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0.812</a:t>
                      </a:r>
                      <a:endParaRPr sz="1200"/>
                    </a:p>
                  </a:txBody>
                  <a:tcPr marT="91425" marB="91425" marR="91425" marL="91425" anchor="ctr"/>
                </a:tc>
              </a:tr>
            </a:tbl>
          </a:graphicData>
        </a:graphic>
      </p:graphicFrame>
      <p:sp>
        <p:nvSpPr>
          <p:cNvPr id="462" name="Google Shape;462;g12f2f0782e6_2_132"/>
          <p:cNvSpPr txBox="1"/>
          <p:nvPr/>
        </p:nvSpPr>
        <p:spPr>
          <a:xfrm>
            <a:off x="876525" y="5192025"/>
            <a:ext cx="2407500" cy="8928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US" sz="1150">
                <a:solidFill>
                  <a:schemeClr val="dk1"/>
                </a:solidFill>
              </a:rPr>
              <a:t>Model algoritma XGBoost menunjukkan training score &gt; testing score, namun perbedaan jaraknya tidak terlalu jauh.</a:t>
            </a:r>
            <a:endParaRPr sz="1150">
              <a:solidFill>
                <a:schemeClr val="dk1"/>
              </a:solidFill>
            </a:endParaRPr>
          </a:p>
        </p:txBody>
      </p:sp>
      <p:sp>
        <p:nvSpPr>
          <p:cNvPr id="463" name="Google Shape;463;g12f2f0782e6_2_132"/>
          <p:cNvSpPr txBox="1"/>
          <p:nvPr/>
        </p:nvSpPr>
        <p:spPr>
          <a:xfrm>
            <a:off x="6903925" y="1497875"/>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Feature Importance (Before Hyperparameters tuning)</a:t>
            </a:r>
            <a:endParaRPr b="0" i="0" sz="1200" u="none" cap="none" strike="noStrike">
              <a:solidFill>
                <a:schemeClr val="lt1"/>
              </a:solidFill>
              <a:latin typeface="Arial"/>
              <a:ea typeface="Arial"/>
              <a:cs typeface="Arial"/>
              <a:sym typeface="Arial"/>
            </a:endParaRPr>
          </a:p>
        </p:txBody>
      </p:sp>
      <p:graphicFrame>
        <p:nvGraphicFramePr>
          <p:cNvPr id="464" name="Google Shape;464;g12f2f0782e6_2_132"/>
          <p:cNvGraphicFramePr/>
          <p:nvPr/>
        </p:nvGraphicFramePr>
        <p:xfrm>
          <a:off x="3915413" y="1497875"/>
          <a:ext cx="3000000" cy="3000000"/>
        </p:xfrm>
        <a:graphic>
          <a:graphicData uri="http://schemas.openxmlformats.org/drawingml/2006/table">
            <a:tbl>
              <a:tblPr>
                <a:noFill/>
                <a:tableStyleId>{95679427-1B93-4502-A116-5A14349BBEBD}</a:tableStyleId>
              </a:tblPr>
              <a:tblGrid>
                <a:gridCol w="602675"/>
                <a:gridCol w="738925"/>
                <a:gridCol w="1065825"/>
              </a:tblGrid>
              <a:tr h="365725">
                <a:tc gridSpan="3">
                  <a:txBody>
                    <a:bodyPr/>
                    <a:lstStyle/>
                    <a:p>
                      <a:pPr indent="0" lvl="0" marL="0" rtl="0" algn="ctr">
                        <a:spcBef>
                          <a:spcPts val="0"/>
                        </a:spcBef>
                        <a:spcAft>
                          <a:spcPts val="0"/>
                        </a:spcAft>
                        <a:buNone/>
                      </a:pPr>
                      <a:r>
                        <a:rPr b="1" lang="en-US" sz="1200">
                          <a:solidFill>
                            <a:schemeClr val="lt1"/>
                          </a:solidFill>
                        </a:rPr>
                        <a:t>Setelah </a:t>
                      </a:r>
                      <a:r>
                        <a:rPr b="1" lang="en-US" sz="1200">
                          <a:solidFill>
                            <a:schemeClr val="lt1"/>
                          </a:solidFill>
                        </a:rPr>
                        <a:t>Hyperparameters tuning</a:t>
                      </a:r>
                      <a:endParaRPr b="1" sz="1200">
                        <a:solidFill>
                          <a:schemeClr val="lt1"/>
                        </a:solidFill>
                      </a:endParaRPr>
                    </a:p>
                  </a:txBody>
                  <a:tcPr marT="91425" marB="91425" marR="91425" marL="91425" anchor="ctr">
                    <a:solidFill>
                      <a:srgbClr val="0198A3"/>
                    </a:solidFill>
                  </a:tcPr>
                </a:tc>
                <a:tc hMerge="1"/>
                <a:tc hMerge="1"/>
              </a:tr>
              <a:tr h="365725">
                <a:tc rowSpan="3">
                  <a:txBody>
                    <a:bodyPr/>
                    <a:lstStyle/>
                    <a:p>
                      <a:pPr indent="0" lvl="0" marL="0" rtl="0" algn="ctr">
                        <a:spcBef>
                          <a:spcPts val="0"/>
                        </a:spcBef>
                        <a:spcAft>
                          <a:spcPts val="0"/>
                        </a:spcAft>
                        <a:buNone/>
                      </a:pPr>
                      <a:r>
                        <a:rPr b="1" lang="en-US" sz="1200"/>
                        <a:t>Test</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0.441</a:t>
                      </a:r>
                      <a:endParaRPr sz="1200">
                        <a:solidFill>
                          <a:schemeClr val="dk1"/>
                        </a:solidFill>
                      </a:endParaRPr>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0.301</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0.805</a:t>
                      </a:r>
                      <a:endParaRPr sz="1200"/>
                    </a:p>
                  </a:txBody>
                  <a:tcPr marT="91425" marB="91425" marR="91425" marL="91425" anchor="ctr"/>
                </a:tc>
              </a:tr>
              <a:tr h="365725">
                <a:tc gridSpan="3">
                  <a:txBody>
                    <a:bodyPr/>
                    <a:lstStyle/>
                    <a:p>
                      <a:pPr indent="0" lvl="0" marL="0" rtl="0" algn="ctr">
                        <a:spcBef>
                          <a:spcPts val="0"/>
                        </a:spcBef>
                        <a:spcAft>
                          <a:spcPts val="0"/>
                        </a:spcAft>
                        <a:buNone/>
                      </a:pPr>
                      <a:r>
                        <a:rPr b="1" lang="en-US" sz="1200">
                          <a:solidFill>
                            <a:schemeClr val="lt1"/>
                          </a:solidFill>
                        </a:rPr>
                        <a:t>Accuracy</a:t>
                      </a:r>
                      <a:endParaRPr b="1" sz="1200">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rgbClr val="0198A3"/>
                    </a:solidFill>
                  </a:tcPr>
                </a:tc>
                <a:tc hMerge="1"/>
                <a:tc hMerge="1"/>
              </a:tr>
              <a:tr h="387875">
                <a:tc gridSpan="2">
                  <a:txBody>
                    <a:bodyPr/>
                    <a:lstStyle/>
                    <a:p>
                      <a:pPr indent="0" lvl="0" marL="0" rtl="0" algn="ctr">
                        <a:spcBef>
                          <a:spcPts val="0"/>
                        </a:spcBef>
                        <a:spcAft>
                          <a:spcPts val="0"/>
                        </a:spcAft>
                        <a:buNone/>
                      </a:pPr>
                      <a:r>
                        <a:rPr b="1" lang="en-US" sz="1200"/>
                        <a:t>Train Accuracy</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rtl="0" algn="ctr">
                        <a:spcBef>
                          <a:spcPts val="0"/>
                        </a:spcBef>
                        <a:spcAft>
                          <a:spcPts val="0"/>
                        </a:spcAft>
                        <a:buNone/>
                      </a:pPr>
                      <a:r>
                        <a:rPr lang="en-US" sz="1200"/>
                        <a:t>0.818</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7125">
                <a:tc gridSpan="2">
                  <a:txBody>
                    <a:bodyPr/>
                    <a:lstStyle/>
                    <a:p>
                      <a:pPr indent="0" lvl="0" marL="0" rtl="0" algn="ctr">
                        <a:spcBef>
                          <a:spcPts val="0"/>
                        </a:spcBef>
                        <a:spcAft>
                          <a:spcPts val="0"/>
                        </a:spcAft>
                        <a:buNone/>
                      </a:pPr>
                      <a:r>
                        <a:rPr b="1" lang="en-US" sz="1200"/>
                        <a:t>Test Accuracy</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rtl="0" algn="ctr">
                        <a:spcBef>
                          <a:spcPts val="0"/>
                        </a:spcBef>
                        <a:spcAft>
                          <a:spcPts val="0"/>
                        </a:spcAft>
                        <a:buNone/>
                      </a:pPr>
                      <a:r>
                        <a:rPr lang="en-US" sz="1200"/>
                        <a:t>0.805</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65" name="Google Shape;465;g12f2f0782e6_2_132"/>
          <p:cNvSpPr txBox="1"/>
          <p:nvPr/>
        </p:nvSpPr>
        <p:spPr>
          <a:xfrm>
            <a:off x="3915375" y="4316800"/>
            <a:ext cx="2407500" cy="1246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US" sz="1150">
                <a:solidFill>
                  <a:schemeClr val="dk1"/>
                </a:solidFill>
              </a:rPr>
              <a:t>Best max_depth : 10</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eta : 0.9</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min_child_weight : 100</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n_estimators : 15</a:t>
            </a:r>
            <a:endParaRPr sz="1150">
              <a:solidFill>
                <a:schemeClr val="dk1"/>
              </a:solidFill>
            </a:endParaRPr>
          </a:p>
          <a:p>
            <a:pPr indent="0" lvl="0" marL="0" rtl="0" algn="just">
              <a:spcBef>
                <a:spcPts val="0"/>
              </a:spcBef>
              <a:spcAft>
                <a:spcPts val="0"/>
              </a:spcAft>
              <a:buClr>
                <a:schemeClr val="dk1"/>
              </a:buClr>
              <a:buSzPts val="1100"/>
              <a:buFont typeface="Arial"/>
              <a:buNone/>
            </a:pPr>
            <a:r>
              <a:rPr lang="en-US" sz="1150">
                <a:solidFill>
                  <a:schemeClr val="dk1"/>
                </a:solidFill>
              </a:rPr>
              <a:t>Best tree_method : hist</a:t>
            </a:r>
            <a:endParaRPr sz="1150">
              <a:solidFill>
                <a:schemeClr val="dk1"/>
              </a:solidFill>
            </a:endParaRPr>
          </a:p>
          <a:p>
            <a:pPr indent="0" lvl="0" marL="0" rtl="0" algn="just">
              <a:spcBef>
                <a:spcPts val="0"/>
              </a:spcBef>
              <a:spcAft>
                <a:spcPts val="0"/>
              </a:spcAft>
              <a:buClr>
                <a:schemeClr val="dk1"/>
              </a:buClr>
              <a:buSzPts val="1100"/>
              <a:buFont typeface="Arial"/>
              <a:buNone/>
            </a:pPr>
            <a:r>
              <a:t/>
            </a:r>
            <a:endParaRPr sz="1150">
              <a:solidFill>
                <a:schemeClr val="dk1"/>
              </a:solidFill>
            </a:endParaRPr>
          </a:p>
        </p:txBody>
      </p:sp>
      <p:sp>
        <p:nvSpPr>
          <p:cNvPr id="466" name="Google Shape;466;g12f2f0782e6_2_132"/>
          <p:cNvSpPr txBox="1"/>
          <p:nvPr/>
        </p:nvSpPr>
        <p:spPr>
          <a:xfrm>
            <a:off x="6842025" y="4099900"/>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Feature Importance (After Hyperparameters tuning)</a:t>
            </a:r>
            <a:endParaRPr b="0" i="0" sz="1200" u="none" cap="none" strike="noStrike">
              <a:solidFill>
                <a:schemeClr val="lt1"/>
              </a:solidFill>
              <a:latin typeface="Arial"/>
              <a:ea typeface="Arial"/>
              <a:cs typeface="Arial"/>
              <a:sym typeface="Arial"/>
            </a:endParaRPr>
          </a:p>
        </p:txBody>
      </p:sp>
      <p:pic>
        <p:nvPicPr>
          <p:cNvPr id="467" name="Google Shape;467;g12f2f0782e6_2_132"/>
          <p:cNvPicPr preferRelativeResize="0"/>
          <p:nvPr/>
        </p:nvPicPr>
        <p:blipFill>
          <a:blip r:embed="rId3">
            <a:alphaModFix/>
          </a:blip>
          <a:stretch>
            <a:fillRect/>
          </a:stretch>
        </p:blipFill>
        <p:spPr>
          <a:xfrm>
            <a:off x="7627900" y="4461400"/>
            <a:ext cx="3154949" cy="2201650"/>
          </a:xfrm>
          <a:prstGeom prst="rect">
            <a:avLst/>
          </a:prstGeom>
          <a:noFill/>
          <a:ln>
            <a:noFill/>
          </a:ln>
        </p:spPr>
      </p:pic>
      <p:pic>
        <p:nvPicPr>
          <p:cNvPr id="468" name="Google Shape;468;g12f2f0782e6_2_132"/>
          <p:cNvPicPr preferRelativeResize="0"/>
          <p:nvPr/>
        </p:nvPicPr>
        <p:blipFill>
          <a:blip r:embed="rId4">
            <a:alphaModFix/>
          </a:blip>
          <a:stretch>
            <a:fillRect/>
          </a:stretch>
        </p:blipFill>
        <p:spPr>
          <a:xfrm>
            <a:off x="7642200" y="1822088"/>
            <a:ext cx="3154949" cy="22084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2f7b0c9ece_0_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Modeling </a:t>
            </a:r>
            <a:r>
              <a:rPr b="1" lang="en-US" sz="2200">
                <a:solidFill>
                  <a:srgbClr val="0198A3"/>
                </a:solidFill>
                <a:latin typeface="Montserrat"/>
                <a:ea typeface="Montserrat"/>
                <a:cs typeface="Montserrat"/>
                <a:sym typeface="Montserrat"/>
              </a:rPr>
              <a:t>(5/5)</a:t>
            </a:r>
            <a:endParaRPr b="1" i="0" sz="2200" u="none" cap="none" strike="noStrike">
              <a:solidFill>
                <a:srgbClr val="0198A3"/>
              </a:solidFill>
              <a:latin typeface="Montserrat"/>
              <a:ea typeface="Montserrat"/>
              <a:cs typeface="Montserrat"/>
              <a:sym typeface="Montserrat"/>
            </a:endParaRPr>
          </a:p>
        </p:txBody>
      </p:sp>
      <p:sp>
        <p:nvSpPr>
          <p:cNvPr id="475" name="Google Shape;475;g12f7b0c9ece_0_0"/>
          <p:cNvSpPr/>
          <p:nvPr/>
        </p:nvSpPr>
        <p:spPr>
          <a:xfrm>
            <a:off x="804125" y="945750"/>
            <a:ext cx="10991100" cy="5786400"/>
          </a:xfrm>
          <a:prstGeom prst="rect">
            <a:avLst/>
          </a:prstGeom>
          <a:solidFill>
            <a:srgbClr val="66A482">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12f7b0c9ece_0_0"/>
          <p:cNvSpPr txBox="1"/>
          <p:nvPr/>
        </p:nvSpPr>
        <p:spPr>
          <a:xfrm>
            <a:off x="804125" y="945750"/>
            <a:ext cx="109911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LightGBM</a:t>
            </a:r>
            <a:endParaRPr b="0" i="0" sz="1200" u="none" cap="none" strike="noStrike">
              <a:solidFill>
                <a:schemeClr val="lt1"/>
              </a:solidFill>
              <a:latin typeface="Arial"/>
              <a:ea typeface="Arial"/>
              <a:cs typeface="Arial"/>
              <a:sym typeface="Arial"/>
            </a:endParaRPr>
          </a:p>
        </p:txBody>
      </p:sp>
      <p:graphicFrame>
        <p:nvGraphicFramePr>
          <p:cNvPr id="477" name="Google Shape;477;g12f7b0c9ece_0_0"/>
          <p:cNvGraphicFramePr/>
          <p:nvPr/>
        </p:nvGraphicFramePr>
        <p:xfrm>
          <a:off x="876525" y="1497875"/>
          <a:ext cx="3000000" cy="3000000"/>
        </p:xfrm>
        <a:graphic>
          <a:graphicData uri="http://schemas.openxmlformats.org/drawingml/2006/table">
            <a:tbl>
              <a:tblPr>
                <a:noFill/>
                <a:tableStyleId>{95679427-1B93-4502-A116-5A14349BBEBD}</a:tableStyleId>
              </a:tblPr>
              <a:tblGrid>
                <a:gridCol w="602675"/>
                <a:gridCol w="738925"/>
                <a:gridCol w="1065825"/>
              </a:tblGrid>
              <a:tr h="365725">
                <a:tc gridSpan="3">
                  <a:txBody>
                    <a:bodyPr/>
                    <a:lstStyle/>
                    <a:p>
                      <a:pPr indent="0" lvl="0" marL="0" rtl="0" algn="ctr">
                        <a:spcBef>
                          <a:spcPts val="0"/>
                        </a:spcBef>
                        <a:spcAft>
                          <a:spcPts val="0"/>
                        </a:spcAft>
                        <a:buNone/>
                      </a:pPr>
                      <a:r>
                        <a:rPr b="1" lang="en-US" sz="1200">
                          <a:solidFill>
                            <a:schemeClr val="lt1"/>
                          </a:solidFill>
                        </a:rPr>
                        <a:t>Metrics</a:t>
                      </a:r>
                      <a:endParaRPr b="1" sz="1200">
                        <a:solidFill>
                          <a:schemeClr val="lt1"/>
                        </a:solidFill>
                      </a:endParaRPr>
                    </a:p>
                  </a:txBody>
                  <a:tcPr marT="91425" marB="91425" marR="91425" marL="91425" anchor="ctr">
                    <a:solidFill>
                      <a:srgbClr val="0198A3"/>
                    </a:solidFill>
                  </a:tcPr>
                </a:tc>
                <a:tc hMerge="1"/>
                <a:tc hMerge="1"/>
              </a:tr>
              <a:tr h="365725">
                <a:tc rowSpan="3">
                  <a:txBody>
                    <a:bodyPr/>
                    <a:lstStyle/>
                    <a:p>
                      <a:pPr indent="0" lvl="0" marL="0" rtl="0" algn="ctr">
                        <a:spcBef>
                          <a:spcPts val="0"/>
                        </a:spcBef>
                        <a:spcAft>
                          <a:spcPts val="0"/>
                        </a:spcAft>
                        <a:buNone/>
                      </a:pPr>
                      <a:r>
                        <a:rPr b="1" lang="en-US" sz="1200"/>
                        <a:t>Train</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None/>
                      </a:pPr>
                      <a:r>
                        <a:rPr lang="en-US" sz="1200"/>
                        <a:t>0.441</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None/>
                      </a:pPr>
                      <a:r>
                        <a:rPr lang="en-US" sz="1200"/>
                        <a:t>0.306</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None/>
                      </a:pPr>
                      <a:r>
                        <a:rPr lang="en-US" sz="1200"/>
                        <a:t>0.804</a:t>
                      </a:r>
                      <a:endParaRPr sz="1200"/>
                    </a:p>
                  </a:txBody>
                  <a:tcPr marT="91425" marB="91425" marR="91425" marL="91425" anchor="ctr"/>
                </a:tc>
              </a:tr>
              <a:tr h="365725">
                <a:tc rowSpan="3">
                  <a:txBody>
                    <a:bodyPr/>
                    <a:lstStyle/>
                    <a:p>
                      <a:pPr indent="0" lvl="0" marL="0" rtl="0" algn="ctr">
                        <a:spcBef>
                          <a:spcPts val="0"/>
                        </a:spcBef>
                        <a:spcAft>
                          <a:spcPts val="0"/>
                        </a:spcAft>
                        <a:buNone/>
                      </a:pPr>
                      <a:r>
                        <a:rPr b="1" lang="en-US" sz="1200"/>
                        <a:t>Test</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None/>
                      </a:pPr>
                      <a:r>
                        <a:rPr lang="en-US" sz="1200"/>
                        <a:t>0.443</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None/>
                      </a:pPr>
                      <a:r>
                        <a:rPr lang="en-US" sz="1200"/>
                        <a:t>0.307</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None/>
                      </a:pPr>
                      <a:r>
                        <a:rPr lang="en-US" sz="1200"/>
                        <a:t>0.803</a:t>
                      </a:r>
                      <a:endParaRPr sz="1200"/>
                    </a:p>
                  </a:txBody>
                  <a:tcPr marT="91425" marB="91425" marR="91425" marL="91425" anchor="ctr"/>
                </a:tc>
              </a:tr>
              <a:tr h="365725">
                <a:tc gridSpan="3">
                  <a:txBody>
                    <a:bodyPr/>
                    <a:lstStyle/>
                    <a:p>
                      <a:pPr indent="0" lvl="0" marL="0" rtl="0" algn="ctr">
                        <a:spcBef>
                          <a:spcPts val="0"/>
                        </a:spcBef>
                        <a:spcAft>
                          <a:spcPts val="0"/>
                        </a:spcAft>
                        <a:buNone/>
                      </a:pPr>
                      <a:r>
                        <a:rPr b="1" lang="en-US" sz="1200">
                          <a:solidFill>
                            <a:schemeClr val="lt1"/>
                          </a:solidFill>
                        </a:rPr>
                        <a:t>Accuracy</a:t>
                      </a:r>
                      <a:endParaRPr b="1" sz="1200">
                        <a:solidFill>
                          <a:schemeClr val="lt1"/>
                        </a:solidFill>
                      </a:endParaRPr>
                    </a:p>
                  </a:txBody>
                  <a:tcPr marT="91425" marB="91425" marR="91425" marL="91425" anchor="ctr">
                    <a:solidFill>
                      <a:srgbClr val="0198A3"/>
                    </a:solidFill>
                  </a:tcPr>
                </a:tc>
                <a:tc hMerge="1"/>
                <a:tc hMerge="1"/>
              </a:tr>
              <a:tr h="387875">
                <a:tc gridSpan="2">
                  <a:txBody>
                    <a:bodyPr/>
                    <a:lstStyle/>
                    <a:p>
                      <a:pPr indent="0" lvl="0" marL="0" rtl="0" algn="ctr">
                        <a:spcBef>
                          <a:spcPts val="0"/>
                        </a:spcBef>
                        <a:spcAft>
                          <a:spcPts val="0"/>
                        </a:spcAft>
                        <a:buNone/>
                      </a:pPr>
                      <a:r>
                        <a:rPr b="1" lang="en-US" sz="1200"/>
                        <a:t>Train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0.804</a:t>
                      </a:r>
                      <a:endParaRPr sz="1200"/>
                    </a:p>
                  </a:txBody>
                  <a:tcPr marT="91425" marB="91425" marR="91425" marL="91425" anchor="ctr"/>
                </a:tc>
              </a:tr>
              <a:tr h="357125">
                <a:tc gridSpan="2">
                  <a:txBody>
                    <a:bodyPr/>
                    <a:lstStyle/>
                    <a:p>
                      <a:pPr indent="0" lvl="0" marL="0" rtl="0" algn="ctr">
                        <a:spcBef>
                          <a:spcPts val="0"/>
                        </a:spcBef>
                        <a:spcAft>
                          <a:spcPts val="0"/>
                        </a:spcAft>
                        <a:buNone/>
                      </a:pPr>
                      <a:r>
                        <a:rPr b="1" lang="en-US" sz="1200"/>
                        <a:t>Test Accuracy</a:t>
                      </a:r>
                      <a:endParaRPr b="1" sz="1200"/>
                    </a:p>
                  </a:txBody>
                  <a:tcPr marT="91425" marB="91425" marR="91425" marL="91425" anchor="ctr"/>
                </a:tc>
                <a:tc hMerge="1"/>
                <a:tc>
                  <a:txBody>
                    <a:bodyPr/>
                    <a:lstStyle/>
                    <a:p>
                      <a:pPr indent="0" lvl="0" marL="0" rtl="0" algn="ctr">
                        <a:spcBef>
                          <a:spcPts val="0"/>
                        </a:spcBef>
                        <a:spcAft>
                          <a:spcPts val="0"/>
                        </a:spcAft>
                        <a:buNone/>
                      </a:pPr>
                      <a:r>
                        <a:rPr lang="en-US" sz="1200"/>
                        <a:t>0.803</a:t>
                      </a:r>
                      <a:endParaRPr sz="1200"/>
                    </a:p>
                  </a:txBody>
                  <a:tcPr marT="91425" marB="91425" marR="91425" marL="91425" anchor="ctr"/>
                </a:tc>
              </a:tr>
            </a:tbl>
          </a:graphicData>
        </a:graphic>
      </p:graphicFrame>
      <p:sp>
        <p:nvSpPr>
          <p:cNvPr id="478" name="Google Shape;478;g12f7b0c9ece_0_0"/>
          <p:cNvSpPr txBox="1"/>
          <p:nvPr/>
        </p:nvSpPr>
        <p:spPr>
          <a:xfrm>
            <a:off x="876525" y="5192025"/>
            <a:ext cx="2407500" cy="1069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US" sz="1150">
                <a:solidFill>
                  <a:schemeClr val="dk1"/>
                </a:solidFill>
              </a:rPr>
              <a:t>Model algoritma LightGBM menunjukkan training score &gt; testing score, namun perbedaan jaraknya tidak terlalu jauh.</a:t>
            </a:r>
            <a:endParaRPr sz="1150">
              <a:solidFill>
                <a:schemeClr val="dk1"/>
              </a:solidFill>
            </a:endParaRPr>
          </a:p>
          <a:p>
            <a:pPr indent="0" lvl="0" marL="0" rtl="0" algn="just">
              <a:lnSpc>
                <a:spcPct val="100000"/>
              </a:lnSpc>
              <a:spcBef>
                <a:spcPts val="0"/>
              </a:spcBef>
              <a:spcAft>
                <a:spcPts val="0"/>
              </a:spcAft>
              <a:buNone/>
            </a:pPr>
            <a:r>
              <a:t/>
            </a:r>
            <a:endParaRPr sz="1150">
              <a:solidFill>
                <a:schemeClr val="dk1"/>
              </a:solidFill>
            </a:endParaRPr>
          </a:p>
        </p:txBody>
      </p:sp>
      <p:pic>
        <p:nvPicPr>
          <p:cNvPr id="479" name="Google Shape;479;g12f7b0c9ece_0_0"/>
          <p:cNvPicPr preferRelativeResize="0"/>
          <p:nvPr/>
        </p:nvPicPr>
        <p:blipFill>
          <a:blip r:embed="rId3">
            <a:alphaModFix/>
          </a:blip>
          <a:stretch>
            <a:fillRect/>
          </a:stretch>
        </p:blipFill>
        <p:spPr>
          <a:xfrm>
            <a:off x="8016170" y="1765775"/>
            <a:ext cx="3332855" cy="2292200"/>
          </a:xfrm>
          <a:prstGeom prst="rect">
            <a:avLst/>
          </a:prstGeom>
          <a:noFill/>
          <a:ln>
            <a:noFill/>
          </a:ln>
        </p:spPr>
      </p:pic>
      <p:pic>
        <p:nvPicPr>
          <p:cNvPr id="480" name="Google Shape;480;g12f7b0c9ece_0_0"/>
          <p:cNvPicPr preferRelativeResize="0"/>
          <p:nvPr/>
        </p:nvPicPr>
        <p:blipFill>
          <a:blip r:embed="rId4">
            <a:alphaModFix/>
          </a:blip>
          <a:stretch>
            <a:fillRect/>
          </a:stretch>
        </p:blipFill>
        <p:spPr>
          <a:xfrm>
            <a:off x="8016175" y="4391175"/>
            <a:ext cx="3332850" cy="2292196"/>
          </a:xfrm>
          <a:prstGeom prst="rect">
            <a:avLst/>
          </a:prstGeom>
          <a:noFill/>
          <a:ln>
            <a:noFill/>
          </a:ln>
        </p:spPr>
      </p:pic>
      <p:sp>
        <p:nvSpPr>
          <p:cNvPr id="481" name="Google Shape;481;g12f7b0c9ece_0_0"/>
          <p:cNvSpPr txBox="1"/>
          <p:nvPr/>
        </p:nvSpPr>
        <p:spPr>
          <a:xfrm>
            <a:off x="3978175" y="436245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rPr>
              <a:t>Best learning_rate: 0.9</a:t>
            </a:r>
            <a:endParaRPr sz="1200">
              <a:solidFill>
                <a:schemeClr val="dk1"/>
              </a:solidFill>
            </a:endParaRPr>
          </a:p>
          <a:p>
            <a:pPr indent="0" lvl="0" marL="0" rtl="0" algn="l">
              <a:spcBef>
                <a:spcPts val="0"/>
              </a:spcBef>
              <a:spcAft>
                <a:spcPts val="0"/>
              </a:spcAft>
              <a:buNone/>
            </a:pPr>
            <a:r>
              <a:rPr lang="en-US" sz="1200">
                <a:solidFill>
                  <a:schemeClr val="dk1"/>
                </a:solidFill>
              </a:rPr>
              <a:t>Best min_data_in_leaf: 10</a:t>
            </a:r>
            <a:endParaRPr sz="1200">
              <a:solidFill>
                <a:schemeClr val="dk1"/>
              </a:solidFill>
            </a:endParaRPr>
          </a:p>
          <a:p>
            <a:pPr indent="0" lvl="0" marL="0" rtl="0" algn="l">
              <a:lnSpc>
                <a:spcPct val="115000"/>
              </a:lnSpc>
              <a:spcBef>
                <a:spcPts val="0"/>
              </a:spcBef>
              <a:spcAft>
                <a:spcPts val="0"/>
              </a:spcAft>
              <a:buNone/>
            </a:pPr>
            <a:r>
              <a:rPr lang="en-US" sz="1200">
                <a:solidFill>
                  <a:schemeClr val="dk1"/>
                </a:solidFill>
              </a:rPr>
              <a:t>Best min_sum_hessian_in_leaf: 100</a:t>
            </a:r>
            <a:endParaRPr sz="1200">
              <a:solidFill>
                <a:schemeClr val="dk1"/>
              </a:solidFill>
            </a:endParaRPr>
          </a:p>
        </p:txBody>
      </p:sp>
      <p:graphicFrame>
        <p:nvGraphicFramePr>
          <p:cNvPr id="482" name="Google Shape;482;g12f7b0c9ece_0_0"/>
          <p:cNvGraphicFramePr/>
          <p:nvPr/>
        </p:nvGraphicFramePr>
        <p:xfrm>
          <a:off x="3978163" y="1509525"/>
          <a:ext cx="3000000" cy="3000000"/>
        </p:xfrm>
        <a:graphic>
          <a:graphicData uri="http://schemas.openxmlformats.org/drawingml/2006/table">
            <a:tbl>
              <a:tblPr>
                <a:noFill/>
                <a:tableStyleId>{95679427-1B93-4502-A116-5A14349BBEBD}</a:tableStyleId>
              </a:tblPr>
              <a:tblGrid>
                <a:gridCol w="602675"/>
                <a:gridCol w="738925"/>
                <a:gridCol w="1065825"/>
              </a:tblGrid>
              <a:tr h="365725">
                <a:tc gridSpan="3">
                  <a:txBody>
                    <a:bodyPr/>
                    <a:lstStyle/>
                    <a:p>
                      <a:pPr indent="0" lvl="0" marL="0" rtl="0" algn="ctr">
                        <a:spcBef>
                          <a:spcPts val="0"/>
                        </a:spcBef>
                        <a:spcAft>
                          <a:spcPts val="0"/>
                        </a:spcAft>
                        <a:buNone/>
                      </a:pPr>
                      <a:r>
                        <a:rPr b="1" lang="en-US" sz="1200">
                          <a:solidFill>
                            <a:schemeClr val="lt1"/>
                          </a:solidFill>
                        </a:rPr>
                        <a:t>Setelah </a:t>
                      </a:r>
                      <a:r>
                        <a:rPr b="1" lang="en-US" sz="1200">
                          <a:solidFill>
                            <a:schemeClr val="lt1"/>
                          </a:solidFill>
                        </a:rPr>
                        <a:t>Hyperparameters tuning</a:t>
                      </a:r>
                      <a:endParaRPr b="1" sz="1200">
                        <a:solidFill>
                          <a:schemeClr val="lt1"/>
                        </a:solidFill>
                      </a:endParaRPr>
                    </a:p>
                  </a:txBody>
                  <a:tcPr marT="91425" marB="91425" marR="91425" marL="91425" anchor="ctr">
                    <a:solidFill>
                      <a:srgbClr val="0198A3"/>
                    </a:solidFill>
                  </a:tcPr>
                </a:tc>
                <a:tc hMerge="1"/>
                <a:tc hMerge="1"/>
              </a:tr>
              <a:tr h="365725">
                <a:tc rowSpan="3">
                  <a:txBody>
                    <a:bodyPr/>
                    <a:lstStyle/>
                    <a:p>
                      <a:pPr indent="0" lvl="0" marL="0" rtl="0" algn="ctr">
                        <a:spcBef>
                          <a:spcPts val="0"/>
                        </a:spcBef>
                        <a:spcAft>
                          <a:spcPts val="0"/>
                        </a:spcAft>
                        <a:buNone/>
                      </a:pPr>
                      <a:r>
                        <a:rPr b="1" lang="en-US" sz="1200"/>
                        <a:t>Test</a:t>
                      </a:r>
                      <a:endParaRPr b="1" sz="1200"/>
                    </a:p>
                  </a:txBody>
                  <a:tcPr marT="91425" marB="91425" marR="91425" marL="91425" anchor="ctr"/>
                </a:tc>
                <a:tc>
                  <a:txBody>
                    <a:bodyPr/>
                    <a:lstStyle/>
                    <a:p>
                      <a:pPr indent="0" lvl="0" marL="0" rtl="0" algn="l">
                        <a:spcBef>
                          <a:spcPts val="0"/>
                        </a:spcBef>
                        <a:spcAft>
                          <a:spcPts val="0"/>
                        </a:spcAft>
                        <a:buNone/>
                      </a:pPr>
                      <a:r>
                        <a:rPr b="1" lang="en-US" sz="1200"/>
                        <a:t>RMSE</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0.433</a:t>
                      </a:r>
                      <a:endParaRPr sz="1200">
                        <a:solidFill>
                          <a:schemeClr val="dk1"/>
                        </a:solidFill>
                      </a:endParaRPr>
                    </a:p>
                  </a:txBody>
                  <a:tcPr marT="91425" marB="91425" marR="91425" marL="91425" anchor="ctr"/>
                </a:tc>
              </a:tr>
              <a:tr h="365725">
                <a:tc vMerge="1"/>
                <a:tc>
                  <a:txBody>
                    <a:bodyPr/>
                    <a:lstStyle/>
                    <a:p>
                      <a:pPr indent="0" lvl="0" marL="0" rtl="0" algn="l">
                        <a:spcBef>
                          <a:spcPts val="0"/>
                        </a:spcBef>
                        <a:spcAft>
                          <a:spcPts val="0"/>
                        </a:spcAft>
                        <a:buNone/>
                      </a:pPr>
                      <a:r>
                        <a:rPr b="1" lang="en-US" sz="1200"/>
                        <a:t>MAE</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0.296</a:t>
                      </a:r>
                      <a:endParaRPr sz="1200"/>
                    </a:p>
                  </a:txBody>
                  <a:tcPr marT="91425" marB="91425" marR="91425" marL="91425" anchor="ctr"/>
                </a:tc>
              </a:tr>
              <a:tr h="365725">
                <a:tc vMerge="1"/>
                <a:tc>
                  <a:txBody>
                    <a:bodyPr/>
                    <a:lstStyle/>
                    <a:p>
                      <a:pPr indent="0" lvl="0" marL="0" rtl="0" algn="l">
                        <a:spcBef>
                          <a:spcPts val="0"/>
                        </a:spcBef>
                        <a:spcAft>
                          <a:spcPts val="0"/>
                        </a:spcAft>
                        <a:buNone/>
                      </a:pPr>
                      <a:r>
                        <a:rPr b="1" lang="en-US" sz="1200"/>
                        <a:t>R2</a:t>
                      </a:r>
                      <a:endParaRPr b="1" sz="1200"/>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US" sz="1200">
                          <a:solidFill>
                            <a:schemeClr val="dk1"/>
                          </a:solidFill>
                        </a:rPr>
                        <a:t>0.812</a:t>
                      </a:r>
                      <a:endParaRPr sz="1200"/>
                    </a:p>
                  </a:txBody>
                  <a:tcPr marT="91425" marB="91425" marR="91425" marL="91425" anchor="ctr"/>
                </a:tc>
              </a:tr>
              <a:tr h="365725">
                <a:tc gridSpan="3">
                  <a:txBody>
                    <a:bodyPr/>
                    <a:lstStyle/>
                    <a:p>
                      <a:pPr indent="0" lvl="0" marL="0" rtl="0" algn="ctr">
                        <a:spcBef>
                          <a:spcPts val="0"/>
                        </a:spcBef>
                        <a:spcAft>
                          <a:spcPts val="0"/>
                        </a:spcAft>
                        <a:buNone/>
                      </a:pPr>
                      <a:r>
                        <a:rPr b="1" lang="en-US" sz="1200">
                          <a:solidFill>
                            <a:schemeClr val="lt1"/>
                          </a:solidFill>
                        </a:rPr>
                        <a:t>Accuracy</a:t>
                      </a:r>
                      <a:endParaRPr b="1" sz="1200">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rgbClr val="0198A3"/>
                    </a:solidFill>
                  </a:tcPr>
                </a:tc>
                <a:tc hMerge="1"/>
                <a:tc hMerge="1"/>
              </a:tr>
              <a:tr h="387875">
                <a:tc gridSpan="2">
                  <a:txBody>
                    <a:bodyPr/>
                    <a:lstStyle/>
                    <a:p>
                      <a:pPr indent="0" lvl="0" marL="0" rtl="0" algn="ctr">
                        <a:spcBef>
                          <a:spcPts val="0"/>
                        </a:spcBef>
                        <a:spcAft>
                          <a:spcPts val="0"/>
                        </a:spcAft>
                        <a:buNone/>
                      </a:pPr>
                      <a:r>
                        <a:rPr b="1" lang="en-US" sz="1200"/>
                        <a:t>Train Accuracy</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rtl="0" algn="ctr">
                        <a:spcBef>
                          <a:spcPts val="0"/>
                        </a:spcBef>
                        <a:spcAft>
                          <a:spcPts val="0"/>
                        </a:spcAft>
                        <a:buNone/>
                      </a:pPr>
                      <a:r>
                        <a:rPr lang="en-US" sz="1200"/>
                        <a:t>0.820</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7125">
                <a:tc gridSpan="2">
                  <a:txBody>
                    <a:bodyPr/>
                    <a:lstStyle/>
                    <a:p>
                      <a:pPr indent="0" lvl="0" marL="0" rtl="0" algn="ctr">
                        <a:spcBef>
                          <a:spcPts val="0"/>
                        </a:spcBef>
                        <a:spcAft>
                          <a:spcPts val="0"/>
                        </a:spcAft>
                        <a:buNone/>
                      </a:pPr>
                      <a:r>
                        <a:rPr b="1" lang="en-US" sz="1200"/>
                        <a:t>Test Accuracy</a:t>
                      </a:r>
                      <a:endParaRPr b="1"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rtl="0" algn="ctr">
                        <a:spcBef>
                          <a:spcPts val="0"/>
                        </a:spcBef>
                        <a:spcAft>
                          <a:spcPts val="0"/>
                        </a:spcAft>
                        <a:buNone/>
                      </a:pPr>
                      <a:r>
                        <a:rPr lang="en-US" sz="1200"/>
                        <a:t>0.812</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83" name="Google Shape;483;g12f7b0c9ece_0_0"/>
          <p:cNvSpPr txBox="1"/>
          <p:nvPr/>
        </p:nvSpPr>
        <p:spPr>
          <a:xfrm>
            <a:off x="6978175" y="1396475"/>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Feature Importance (Before Hyperparameters tuning)</a:t>
            </a:r>
            <a:endParaRPr b="0" i="0" sz="1200" u="none" cap="none" strike="noStrike">
              <a:solidFill>
                <a:schemeClr val="lt1"/>
              </a:solidFill>
              <a:latin typeface="Arial"/>
              <a:ea typeface="Arial"/>
              <a:cs typeface="Arial"/>
              <a:sym typeface="Arial"/>
            </a:endParaRPr>
          </a:p>
        </p:txBody>
      </p:sp>
      <p:sp>
        <p:nvSpPr>
          <p:cNvPr id="484" name="Google Shape;484;g12f7b0c9ece_0_0"/>
          <p:cNvSpPr txBox="1"/>
          <p:nvPr/>
        </p:nvSpPr>
        <p:spPr>
          <a:xfrm>
            <a:off x="6978175" y="4039925"/>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Feature Importance (After Hyperparameters tuning)</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12ee8c2f73c_0_37"/>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Feature Importance</a:t>
            </a:r>
            <a:endParaRPr b="1" i="0" sz="3200" u="none" cap="none" strike="noStrike">
              <a:solidFill>
                <a:srgbClr val="0198A3"/>
              </a:solidFill>
              <a:latin typeface="Montserrat"/>
              <a:ea typeface="Montserrat"/>
              <a:cs typeface="Montserrat"/>
              <a:sym typeface="Montserrat"/>
            </a:endParaRPr>
          </a:p>
        </p:txBody>
      </p:sp>
      <p:sp>
        <p:nvSpPr>
          <p:cNvPr id="491" name="Google Shape;491;g12ee8c2f73c_0_37"/>
          <p:cNvSpPr txBox="1"/>
          <p:nvPr/>
        </p:nvSpPr>
        <p:spPr>
          <a:xfrm>
            <a:off x="6961775" y="784000"/>
            <a:ext cx="4726200" cy="1693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Berdasarkan pengujian dari beberapa model, kami memilih model </a:t>
            </a:r>
            <a:r>
              <a:rPr b="1" lang="en-US"/>
              <a:t>LightGBM</a:t>
            </a:r>
            <a:r>
              <a:rPr b="1" lang="en-US"/>
              <a:t> </a:t>
            </a:r>
            <a:r>
              <a:rPr lang="en-US"/>
              <a:t>sebagai model machine learning. Model ini kami pilih dikarenakan:</a:t>
            </a:r>
            <a:endParaRPr/>
          </a:p>
          <a:p>
            <a:pPr indent="-317500" lvl="0" marL="457200" rtl="0" algn="l">
              <a:spcBef>
                <a:spcPts val="0"/>
              </a:spcBef>
              <a:spcAft>
                <a:spcPts val="0"/>
              </a:spcAft>
              <a:buSzPts val="1400"/>
              <a:buAutoNum type="arabicPeriod"/>
            </a:pPr>
            <a:r>
              <a:rPr lang="en-US"/>
              <a:t>Memiliki score </a:t>
            </a:r>
            <a:r>
              <a:rPr i="1" lang="en-US"/>
              <a:t>train</a:t>
            </a:r>
            <a:r>
              <a:rPr b="1" i="1" lang="en-US"/>
              <a:t> </a:t>
            </a:r>
            <a:r>
              <a:rPr lang="en-US"/>
              <a:t>lebih besar dibanding dengan score </a:t>
            </a:r>
            <a:r>
              <a:rPr i="1" lang="en-US"/>
              <a:t>test</a:t>
            </a:r>
            <a:r>
              <a:rPr b="1" i="1" lang="en-US"/>
              <a:t>.</a:t>
            </a:r>
            <a:endParaRPr b="1" i="1"/>
          </a:p>
          <a:p>
            <a:pPr indent="-317500" lvl="0" marL="457200" rtl="0" algn="l">
              <a:spcBef>
                <a:spcPts val="0"/>
              </a:spcBef>
              <a:spcAft>
                <a:spcPts val="0"/>
              </a:spcAft>
              <a:buSzPts val="1400"/>
              <a:buAutoNum type="arabicPeriod"/>
            </a:pPr>
            <a:r>
              <a:rPr lang="en-US"/>
              <a:t>Memiliki nilai gap score paling kecil yaitu </a:t>
            </a:r>
            <a:r>
              <a:rPr b="1" lang="en-US"/>
              <a:t>0.8%</a:t>
            </a:r>
            <a:r>
              <a:rPr lang="en-US"/>
              <a:t> dibandingkan dengan model algoritma lainnya.</a:t>
            </a:r>
            <a:endParaRPr/>
          </a:p>
        </p:txBody>
      </p:sp>
      <p:pic>
        <p:nvPicPr>
          <p:cNvPr id="492" name="Google Shape;492;g12ee8c2f73c_0_37"/>
          <p:cNvPicPr preferRelativeResize="0"/>
          <p:nvPr/>
        </p:nvPicPr>
        <p:blipFill rotWithShape="1">
          <a:blip r:embed="rId3">
            <a:alphaModFix/>
          </a:blip>
          <a:srcRect b="0" l="0" r="40835" t="0"/>
          <a:stretch/>
        </p:blipFill>
        <p:spPr>
          <a:xfrm>
            <a:off x="1041725" y="784000"/>
            <a:ext cx="5804200" cy="3064775"/>
          </a:xfrm>
          <a:prstGeom prst="rect">
            <a:avLst/>
          </a:prstGeom>
          <a:noFill/>
          <a:ln cap="flat" cmpd="sng" w="9525">
            <a:solidFill>
              <a:schemeClr val="dk2"/>
            </a:solidFill>
            <a:prstDash val="solid"/>
            <a:round/>
            <a:headEnd len="sm" w="sm" type="none"/>
            <a:tailEnd len="sm" w="sm" type="none"/>
          </a:ln>
        </p:spPr>
      </p:pic>
      <p:pic>
        <p:nvPicPr>
          <p:cNvPr id="493" name="Google Shape;493;g12ee8c2f73c_0_37"/>
          <p:cNvPicPr preferRelativeResize="0"/>
          <p:nvPr/>
        </p:nvPicPr>
        <p:blipFill rotWithShape="1">
          <a:blip r:embed="rId4">
            <a:alphaModFix/>
          </a:blip>
          <a:srcRect b="49837" l="41961" r="33243" t="38935"/>
          <a:stretch/>
        </p:blipFill>
        <p:spPr>
          <a:xfrm>
            <a:off x="1041725" y="3999700"/>
            <a:ext cx="4035902" cy="1027949"/>
          </a:xfrm>
          <a:prstGeom prst="rect">
            <a:avLst/>
          </a:prstGeom>
          <a:noFill/>
          <a:ln>
            <a:noFill/>
          </a:ln>
        </p:spPr>
      </p:pic>
      <p:pic>
        <p:nvPicPr>
          <p:cNvPr id="494" name="Google Shape;494;g12ee8c2f73c_0_37"/>
          <p:cNvPicPr preferRelativeResize="0"/>
          <p:nvPr/>
        </p:nvPicPr>
        <p:blipFill rotWithShape="1">
          <a:blip r:embed="rId5">
            <a:alphaModFix/>
          </a:blip>
          <a:srcRect b="39433" l="24390" r="41324" t="37090"/>
          <a:stretch/>
        </p:blipFill>
        <p:spPr>
          <a:xfrm>
            <a:off x="1041725" y="5111600"/>
            <a:ext cx="4035902" cy="1554414"/>
          </a:xfrm>
          <a:prstGeom prst="rect">
            <a:avLst/>
          </a:prstGeom>
          <a:noFill/>
          <a:ln>
            <a:noFill/>
          </a:ln>
        </p:spPr>
      </p:pic>
      <p:sp>
        <p:nvSpPr>
          <p:cNvPr id="495" name="Google Shape;495;g12ee8c2f73c_0_37"/>
          <p:cNvSpPr txBox="1"/>
          <p:nvPr/>
        </p:nvSpPr>
        <p:spPr>
          <a:xfrm>
            <a:off x="6961775" y="2624950"/>
            <a:ext cx="4726200" cy="1046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Berdasarkan evaluasi metricsnya, kami memilih </a:t>
            </a:r>
            <a:r>
              <a:rPr b="1" lang="en-US"/>
              <a:t>MAE </a:t>
            </a:r>
            <a:r>
              <a:rPr lang="en-US"/>
              <a:t>dikarenakan model kami memiliki nilai error yang lebih sedikit dengan melakukan handling outlier sebelumnya menggunakan IQR.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12f7b0c9ece_0_24"/>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Feature Selection</a:t>
            </a:r>
            <a:endParaRPr b="1" i="0" sz="3200" u="none" cap="none" strike="noStrike">
              <a:solidFill>
                <a:srgbClr val="0198A3"/>
              </a:solidFill>
              <a:latin typeface="Montserrat"/>
              <a:ea typeface="Montserrat"/>
              <a:cs typeface="Montserrat"/>
              <a:sym typeface="Montserrat"/>
            </a:endParaRPr>
          </a:p>
        </p:txBody>
      </p:sp>
      <p:pic>
        <p:nvPicPr>
          <p:cNvPr id="502" name="Google Shape;502;g12f7b0c9ece_0_24"/>
          <p:cNvPicPr preferRelativeResize="0"/>
          <p:nvPr/>
        </p:nvPicPr>
        <p:blipFill>
          <a:blip r:embed="rId3">
            <a:alphaModFix/>
          </a:blip>
          <a:stretch>
            <a:fillRect/>
          </a:stretch>
        </p:blipFill>
        <p:spPr>
          <a:xfrm>
            <a:off x="1041725" y="810230"/>
            <a:ext cx="7325901" cy="5038425"/>
          </a:xfrm>
          <a:prstGeom prst="rect">
            <a:avLst/>
          </a:prstGeom>
          <a:noFill/>
          <a:ln>
            <a:noFill/>
          </a:ln>
        </p:spPr>
      </p:pic>
      <p:sp>
        <p:nvSpPr>
          <p:cNvPr id="503" name="Google Shape;503;g12f7b0c9ece_0_24"/>
          <p:cNvSpPr txBox="1"/>
          <p:nvPr/>
        </p:nvSpPr>
        <p:spPr>
          <a:xfrm>
            <a:off x="8461675" y="810225"/>
            <a:ext cx="3216900" cy="21240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Setelah melakukan feature selection dari feature importance, kami mencoba untuk menyederhanakan beberapa fitur yang memiliki score tinggi. Tetapi hasilnya memberikan score train dan </a:t>
            </a:r>
            <a:r>
              <a:rPr lang="en-US"/>
              <a:t>test yang menurun. Oleh karena itu, kami tetap menggunakan semua feature yang ada pada modelnya.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12ee8c2f73c_0_4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Git - Repository Git</a:t>
            </a:r>
            <a:endParaRPr b="1" i="0" sz="3200" u="none" cap="none" strike="noStrike">
              <a:solidFill>
                <a:srgbClr val="0198A3"/>
              </a:solidFill>
              <a:latin typeface="Montserrat"/>
              <a:ea typeface="Montserrat"/>
              <a:cs typeface="Montserrat"/>
              <a:sym typeface="Montserrat"/>
            </a:endParaRPr>
          </a:p>
        </p:txBody>
      </p:sp>
      <p:pic>
        <p:nvPicPr>
          <p:cNvPr id="510" name="Google Shape;510;g12ee8c2f73c_0_42"/>
          <p:cNvPicPr preferRelativeResize="0"/>
          <p:nvPr/>
        </p:nvPicPr>
        <p:blipFill rotWithShape="1">
          <a:blip r:embed="rId3">
            <a:alphaModFix/>
          </a:blip>
          <a:srcRect b="0" l="0" r="0" t="13164"/>
          <a:stretch/>
        </p:blipFill>
        <p:spPr>
          <a:xfrm>
            <a:off x="1041725" y="1399450"/>
            <a:ext cx="9474248" cy="5141974"/>
          </a:xfrm>
          <a:prstGeom prst="rect">
            <a:avLst/>
          </a:prstGeom>
          <a:noFill/>
          <a:ln>
            <a:noFill/>
          </a:ln>
        </p:spPr>
      </p:pic>
      <p:sp>
        <p:nvSpPr>
          <p:cNvPr id="511" name="Google Shape;511;g12ee8c2f73c_0_42"/>
          <p:cNvSpPr txBox="1"/>
          <p:nvPr/>
        </p:nvSpPr>
        <p:spPr>
          <a:xfrm>
            <a:off x="1041725" y="811275"/>
            <a:ext cx="543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Link: </a:t>
            </a:r>
            <a:r>
              <a:rPr lang="en-US" sz="1200" u="sng">
                <a:solidFill>
                  <a:schemeClr val="hlink"/>
                </a:solidFill>
                <a:hlinkClick r:id="rId4"/>
              </a:rPr>
              <a:t>https://github.com/bagusganjarl/Final-Project-Data-Science</a:t>
            </a:r>
            <a:r>
              <a:rPr lang="en-US" sz="1200"/>
              <a:t> </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2f2f0782e6_1_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Git - Upload File Stage 0-3</a:t>
            </a:r>
            <a:endParaRPr b="1" i="0" sz="3200" u="none" cap="none" strike="noStrike">
              <a:solidFill>
                <a:srgbClr val="0198A3"/>
              </a:solidFill>
              <a:latin typeface="Montserrat"/>
              <a:ea typeface="Montserrat"/>
              <a:cs typeface="Montserrat"/>
              <a:sym typeface="Montserrat"/>
            </a:endParaRPr>
          </a:p>
        </p:txBody>
      </p:sp>
      <p:pic>
        <p:nvPicPr>
          <p:cNvPr id="518" name="Google Shape;518;g12f2f0782e6_1_0"/>
          <p:cNvPicPr preferRelativeResize="0"/>
          <p:nvPr/>
        </p:nvPicPr>
        <p:blipFill rotWithShape="1">
          <a:blip r:embed="rId3">
            <a:alphaModFix/>
          </a:blip>
          <a:srcRect b="0" l="0" r="0" t="12823"/>
          <a:stretch/>
        </p:blipFill>
        <p:spPr>
          <a:xfrm>
            <a:off x="1041725" y="922375"/>
            <a:ext cx="9401999" cy="51227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2f2f0782e6_1_13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Git - Readme</a:t>
            </a:r>
            <a:endParaRPr b="1" i="0" sz="3200" u="none" cap="none" strike="noStrike">
              <a:solidFill>
                <a:srgbClr val="0198A3"/>
              </a:solidFill>
              <a:latin typeface="Montserrat"/>
              <a:ea typeface="Montserrat"/>
              <a:cs typeface="Montserrat"/>
              <a:sym typeface="Montserrat"/>
            </a:endParaRPr>
          </a:p>
        </p:txBody>
      </p:sp>
      <p:pic>
        <p:nvPicPr>
          <p:cNvPr id="525" name="Google Shape;525;g12f2f0782e6_1_132"/>
          <p:cNvPicPr preferRelativeResize="0"/>
          <p:nvPr/>
        </p:nvPicPr>
        <p:blipFill rotWithShape="1">
          <a:blip r:embed="rId3">
            <a:alphaModFix/>
          </a:blip>
          <a:srcRect b="0" l="0" r="0" t="13013"/>
          <a:stretch/>
        </p:blipFill>
        <p:spPr>
          <a:xfrm>
            <a:off x="1041725" y="867525"/>
            <a:ext cx="9496776" cy="51630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g11beb0ec581_0_3"/>
          <p:cNvPicPr preferRelativeResize="0"/>
          <p:nvPr/>
        </p:nvPicPr>
        <p:blipFill rotWithShape="1">
          <a:blip r:embed="rId3">
            <a:alphaModFix/>
          </a:blip>
          <a:srcRect b="0" l="0" r="0" t="0"/>
          <a:stretch/>
        </p:blipFill>
        <p:spPr>
          <a:xfrm>
            <a:off x="1041725" y="816738"/>
            <a:ext cx="4283059" cy="2066649"/>
          </a:xfrm>
          <a:prstGeom prst="rect">
            <a:avLst/>
          </a:prstGeom>
          <a:noFill/>
          <a:ln>
            <a:noFill/>
          </a:ln>
        </p:spPr>
      </p:pic>
      <p:sp>
        <p:nvSpPr>
          <p:cNvPr id="124" name="Google Shape;124;g11beb0ec581_0_3"/>
          <p:cNvSpPr txBox="1"/>
          <p:nvPr/>
        </p:nvSpPr>
        <p:spPr>
          <a:xfrm>
            <a:off x="6640800" y="826463"/>
            <a:ext cx="5207100" cy="2047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Numericals</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tidak ada issue pada nilai </a:t>
            </a:r>
            <a:r>
              <a:rPr b="1" i="0" lang="en-US" sz="1100" u="none" cap="none" strike="noStrike">
                <a:solidFill>
                  <a:srgbClr val="000000"/>
                </a:solidFill>
                <a:latin typeface="Arial"/>
                <a:ea typeface="Arial"/>
                <a:cs typeface="Arial"/>
                <a:sym typeface="Arial"/>
              </a:rPr>
              <a:t>min/max</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Semua kolom nilainya masih masuk akal (tidak ada </a:t>
            </a:r>
            <a:r>
              <a:rPr b="0" i="1" lang="en-US" sz="1100" u="none" cap="none" strike="noStrike">
                <a:solidFill>
                  <a:srgbClr val="000000"/>
                </a:solidFill>
                <a:latin typeface="Arial"/>
                <a:ea typeface="Arial"/>
                <a:cs typeface="Arial"/>
                <a:sym typeface="Arial"/>
              </a:rPr>
              <a:t>minus</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ada perbedaan antara </a:t>
            </a:r>
            <a:r>
              <a:rPr b="1" i="0" lang="en-US" sz="1100" u="none" cap="none" strike="noStrike">
                <a:solidFill>
                  <a:srgbClr val="000000"/>
                </a:solidFill>
                <a:latin typeface="Arial"/>
                <a:ea typeface="Arial"/>
                <a:cs typeface="Arial"/>
                <a:sym typeface="Arial"/>
              </a:rPr>
              <a:t>mean</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median</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masih butuh tinjauan lebih lanjut pada </a:t>
            </a:r>
            <a:r>
              <a:rPr b="0" i="1" lang="en-US" sz="1100" u="none" cap="none" strike="noStrike">
                <a:solidFill>
                  <a:srgbClr val="000000"/>
                </a:solidFill>
                <a:latin typeface="Arial"/>
                <a:ea typeface="Arial"/>
                <a:cs typeface="Arial"/>
                <a:sym typeface="Arial"/>
              </a:rPr>
              <a:t>pre-processing</a:t>
            </a:r>
            <a:r>
              <a:rPr b="0" i="0" lang="en-US" sz="1100" u="none" cap="none" strike="noStrike">
                <a:solidFill>
                  <a:srgbClr val="000000"/>
                </a:solidFill>
                <a:latin typeface="Arial"/>
                <a:ea typeface="Arial"/>
                <a:cs typeface="Arial"/>
                <a:sym typeface="Arial"/>
              </a:rPr>
              <a:t> karena nilai minimum rentangnya lumayan jauh dari </a:t>
            </a:r>
            <a:r>
              <a:rPr b="1" i="0" lang="en-US" sz="1100" u="none" cap="none" strike="noStrike">
                <a:solidFill>
                  <a:srgbClr val="000000"/>
                </a:solidFill>
                <a:latin typeface="Arial"/>
                <a:ea typeface="Arial"/>
                <a:cs typeface="Arial"/>
                <a:sym typeface="Arial"/>
              </a:rPr>
              <a:t>mean</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median</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Terdapat anomali pada nilai minimum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dicurigai data tidak diketahui sehingga ada kemungkinan data diimputasi dengan nilai </a:t>
            </a:r>
            <a:r>
              <a:rPr b="1" i="0" lang="en-US" sz="1100" u="none" cap="none" strike="noStrike">
                <a:solidFill>
                  <a:srgbClr val="000000"/>
                </a:solidFill>
                <a:latin typeface="Arial"/>
                <a:ea typeface="Arial"/>
                <a:cs typeface="Arial"/>
                <a:sym typeface="Arial"/>
              </a:rPr>
              <a:t>1</a:t>
            </a:r>
            <a:r>
              <a:rPr b="0" i="0" lang="en-US" sz="1100" u="none" cap="none" strike="noStrike">
                <a:solidFill>
                  <a:srgbClr val="000000"/>
                </a:solidFill>
                <a:latin typeface="Arial"/>
                <a:ea typeface="Arial"/>
                <a:cs typeface="Arial"/>
                <a:sym typeface="Arial"/>
              </a:rPr>
              <a:t> atau mobil yang dijual berupa </a:t>
            </a:r>
            <a:r>
              <a:rPr b="1" i="0" lang="en-US" sz="1100" u="none" cap="none" strike="noStrike">
                <a:solidFill>
                  <a:srgbClr val="000000"/>
                </a:solidFill>
                <a:latin typeface="Arial"/>
                <a:ea typeface="Arial"/>
                <a:cs typeface="Arial"/>
                <a:sym typeface="Arial"/>
              </a:rPr>
              <a:t>program perusahaan (hadiah)</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pic>
        <p:nvPicPr>
          <p:cNvPr id="125" name="Google Shape;125;g11beb0ec581_0_3"/>
          <p:cNvPicPr preferRelativeResize="0"/>
          <p:nvPr/>
        </p:nvPicPr>
        <p:blipFill rotWithShape="1">
          <a:blip r:embed="rId4">
            <a:alphaModFix/>
          </a:blip>
          <a:srcRect b="0" l="0" r="0" t="0"/>
          <a:stretch/>
        </p:blipFill>
        <p:spPr>
          <a:xfrm>
            <a:off x="1041725" y="3129988"/>
            <a:ext cx="5352400" cy="1005225"/>
          </a:xfrm>
          <a:prstGeom prst="rect">
            <a:avLst/>
          </a:prstGeom>
          <a:noFill/>
          <a:ln>
            <a:noFill/>
          </a:ln>
        </p:spPr>
      </p:pic>
      <p:sp>
        <p:nvSpPr>
          <p:cNvPr id="126" name="Google Shape;126;g11beb0ec581_0_3"/>
          <p:cNvSpPr txBox="1"/>
          <p:nvPr/>
        </p:nvSpPr>
        <p:spPr>
          <a:xfrm>
            <a:off x="6640800" y="3129988"/>
            <a:ext cx="5207100" cy="1539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Categoricals</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transmission</a:t>
            </a:r>
            <a:r>
              <a:rPr b="0" i="0" lang="en-US" sz="1100" u="none" cap="none" strike="noStrike">
                <a:solidFill>
                  <a:srgbClr val="000000"/>
                </a:solidFill>
                <a:latin typeface="Arial"/>
                <a:ea typeface="Arial"/>
                <a:cs typeface="Arial"/>
                <a:sym typeface="Arial"/>
              </a:rPr>
              <a:t> didominasi oleh mobil dengan transmisi </a:t>
            </a:r>
            <a:r>
              <a:rPr b="1" i="0" lang="en-US" sz="1100" u="none" cap="none" strike="noStrike">
                <a:solidFill>
                  <a:srgbClr val="000000"/>
                </a:solidFill>
                <a:latin typeface="Arial"/>
                <a:ea typeface="Arial"/>
                <a:cs typeface="Arial"/>
                <a:sym typeface="Arial"/>
              </a:rPr>
              <a:t>automatic</a:t>
            </a:r>
            <a:r>
              <a:rPr b="0" i="0" lang="en-US" sz="1100" u="none" cap="none" strike="noStrike">
                <a:solidFill>
                  <a:srgbClr val="000000"/>
                </a:solidFill>
                <a:latin typeface="Arial"/>
                <a:ea typeface="Arial"/>
                <a:cs typeface="Arial"/>
                <a:sym typeface="Arial"/>
              </a:rPr>
              <a:t> (lebih dari 50%),</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vin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seller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saledate</a:t>
            </a:r>
            <a:r>
              <a:rPr b="0" i="0" lang="en-US" sz="1100" u="none" cap="none" strike="noStrike">
                <a:solidFill>
                  <a:srgbClr val="000000"/>
                </a:solidFill>
                <a:latin typeface="Arial"/>
                <a:ea typeface="Arial"/>
                <a:cs typeface="Arial"/>
                <a:sym typeface="Arial"/>
              </a:rPr>
              <a:t> memiliki kardinalitas yang tinggi (jumlah </a:t>
            </a:r>
            <a:r>
              <a:rPr b="1" i="0" lang="en-US" sz="1100" u="none" cap="none" strike="noStrike">
                <a:solidFill>
                  <a:srgbClr val="000000"/>
                </a:solidFill>
                <a:latin typeface="Arial"/>
                <a:ea typeface="Arial"/>
                <a:cs typeface="Arial"/>
                <a:sym typeface="Arial"/>
              </a:rPr>
              <a:t>unique values</a:t>
            </a:r>
            <a:r>
              <a:rPr b="0" i="0" lang="en-US" sz="1100" u="none" cap="none" strike="noStrike">
                <a:solidFill>
                  <a:srgbClr val="000000"/>
                </a:solidFill>
                <a:latin typeface="Arial"/>
                <a:ea typeface="Arial"/>
                <a:cs typeface="Arial"/>
                <a:sym typeface="Arial"/>
              </a:rPr>
              <a:t> tinggi),</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color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interior</a:t>
            </a:r>
            <a:r>
              <a:rPr b="0" i="0" lang="en-US" sz="1100" u="none" cap="none" strike="noStrike">
                <a:solidFill>
                  <a:srgbClr val="000000"/>
                </a:solidFill>
                <a:latin typeface="Arial"/>
                <a:ea typeface="Arial"/>
                <a:cs typeface="Arial"/>
                <a:sym typeface="Arial"/>
              </a:rPr>
              <a:t> didominasi oleh mobil dengan warna exterior dan interior black (lebih dari 20%),</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make</a:t>
            </a:r>
            <a:r>
              <a:rPr b="0" i="0" lang="en-US" sz="1100" u="none" cap="none" strike="noStrike">
                <a:solidFill>
                  <a:srgbClr val="000000"/>
                </a:solidFill>
                <a:latin typeface="Arial"/>
                <a:ea typeface="Arial"/>
                <a:cs typeface="Arial"/>
                <a:sym typeface="Arial"/>
              </a:rPr>
              <a:t> didominasi oleh mobil dengan merk </a:t>
            </a:r>
            <a:r>
              <a:rPr b="1" i="0" lang="en-US" sz="1100" u="none" cap="none" strike="noStrike">
                <a:solidFill>
                  <a:srgbClr val="000000"/>
                </a:solidFill>
                <a:latin typeface="Arial"/>
                <a:ea typeface="Arial"/>
                <a:cs typeface="Arial"/>
                <a:sym typeface="Arial"/>
              </a:rPr>
              <a:t>Ford</a:t>
            </a:r>
            <a:r>
              <a:rPr b="0" i="0" lang="en-US" sz="1100" u="none" cap="none" strike="noStrike">
                <a:solidFill>
                  <a:srgbClr val="000000"/>
                </a:solidFill>
                <a:latin typeface="Arial"/>
                <a:ea typeface="Arial"/>
                <a:cs typeface="Arial"/>
                <a:sym typeface="Arial"/>
              </a:rPr>
              <a:t> (lebih dari 15%).</a:t>
            </a:r>
            <a:endParaRPr b="0" i="0" sz="1100" u="none" cap="none" strike="noStrike">
              <a:solidFill>
                <a:srgbClr val="000000"/>
              </a:solidFill>
              <a:latin typeface="Arial"/>
              <a:ea typeface="Arial"/>
              <a:cs typeface="Arial"/>
              <a:sym typeface="Arial"/>
            </a:endParaRPr>
          </a:p>
        </p:txBody>
      </p:sp>
      <p:sp>
        <p:nvSpPr>
          <p:cNvPr id="127" name="Google Shape;127;g11beb0ec581_0_3"/>
          <p:cNvSpPr txBox="1"/>
          <p:nvPr/>
        </p:nvSpPr>
        <p:spPr>
          <a:xfrm>
            <a:off x="1041725" y="5066338"/>
            <a:ext cx="10481400" cy="12006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Pengamatan Descriptive Statistics</a:t>
            </a:r>
            <a:r>
              <a:rPr b="0" i="0" lang="en-US" sz="1100" u="none" cap="none" strike="noStrike">
                <a:solidFill>
                  <a:schemeClr val="lt1"/>
                </a:solidFill>
                <a:latin typeface="Arial"/>
                <a:ea typeface="Arial"/>
                <a:cs typeface="Arial"/>
                <a:sym typeface="Arial"/>
              </a:rPr>
              <a:t>:</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Data terdiri dari 558811 baris dan 16 kolom,</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Tidak ada issue pada nama dan isi setiap kolom,</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Tampak beberapa kolom masih memiliki null/missing values kolom `make`, `model`, `trim`, `body`, `transmission`, `condition`, `odometer`, `color`, `interior`),</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Missing values terbesar berada pada kolom `transmission` sejumlah 65353 (11.7%) data,</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Sepertinya tidak ada issue yang mencolok pada tipe data untuk setiap kolom (sudah sesuai).</a:t>
            </a:r>
            <a:endParaRPr b="0" i="0" sz="1100" u="none" cap="none" strike="noStrike">
              <a:solidFill>
                <a:schemeClr val="lt1"/>
              </a:solidFill>
              <a:latin typeface="Arial"/>
              <a:ea typeface="Arial"/>
              <a:cs typeface="Arial"/>
              <a:sym typeface="Arial"/>
            </a:endParaRPr>
          </a:p>
        </p:txBody>
      </p:sp>
      <p:sp>
        <p:nvSpPr>
          <p:cNvPr id="128" name="Google Shape;128;g11beb0ec581_0_3"/>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Descriptive Statistics</a:t>
            </a:r>
            <a:endParaRPr b="1" i="0" sz="32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2ae4a137b7_0_0"/>
          <p:cNvSpPr txBox="1"/>
          <p:nvPr/>
        </p:nvSpPr>
        <p:spPr>
          <a:xfrm>
            <a:off x="1932275" y="4655325"/>
            <a:ext cx="8327400" cy="1200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Duplicate, Unique, dan Uppercase/Lowercase:</a:t>
            </a:r>
            <a:endParaRPr b="1"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Ada perubahan unique data pada kolom </a:t>
            </a:r>
            <a:r>
              <a:rPr b="1" i="0" lang="en-US" sz="1100" u="none" cap="none" strike="noStrike">
                <a:solidFill>
                  <a:srgbClr val="000000"/>
                </a:solidFill>
                <a:latin typeface="Arial"/>
                <a:ea typeface="Arial"/>
                <a:cs typeface="Arial"/>
                <a:sym typeface="Arial"/>
              </a:rPr>
              <a:t>model</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trim</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body</a:t>
            </a:r>
            <a:r>
              <a:rPr b="0" i="0" lang="en-US" sz="1100" u="none" cap="none" strike="noStrike">
                <a:solidFill>
                  <a:srgbClr val="000000"/>
                </a:solidFill>
                <a:latin typeface="Arial"/>
                <a:ea typeface="Arial"/>
                <a:cs typeface="Arial"/>
                <a:sym typeface="Arial"/>
              </a:rPr>
              <a:t> setelah dilakukan handling pada </a:t>
            </a:r>
            <a:r>
              <a:rPr b="0" i="1" lang="en-US" sz="1100" u="none" cap="none" strike="noStrike">
                <a:solidFill>
                  <a:srgbClr val="000000"/>
                </a:solidFill>
                <a:latin typeface="Arial"/>
                <a:ea typeface="Arial"/>
                <a:cs typeface="Arial"/>
                <a:sym typeface="Arial"/>
              </a:rPr>
              <a:t>uppercase</a:t>
            </a:r>
            <a:r>
              <a:rPr b="0" i="0" lang="en-US" sz="1100" u="none" cap="none" strike="noStrike">
                <a:solidFill>
                  <a:srgbClr val="000000"/>
                </a:solidFill>
                <a:latin typeface="Arial"/>
                <a:ea typeface="Arial"/>
                <a:cs typeface="Arial"/>
                <a:sym typeface="Arial"/>
              </a:rPr>
              <a:t> dan </a:t>
            </a:r>
            <a:r>
              <a:rPr b="0" i="1" lang="en-US" sz="1100" u="none" cap="none" strike="noStrike">
                <a:solidFill>
                  <a:srgbClr val="000000"/>
                </a:solidFill>
                <a:latin typeface="Arial"/>
                <a:ea typeface="Arial"/>
                <a:cs typeface="Arial"/>
                <a:sym typeface="Arial"/>
              </a:rPr>
              <a:t>lowercase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transmission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vin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state</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color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interior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seller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saledate</a:t>
            </a:r>
            <a:r>
              <a:rPr b="0" i="0" lang="en-US" sz="1100" u="none" cap="none" strike="noStrike">
                <a:solidFill>
                  <a:srgbClr val="000000"/>
                </a:solidFill>
                <a:latin typeface="Arial"/>
                <a:ea typeface="Arial"/>
                <a:cs typeface="Arial"/>
                <a:sym typeface="Arial"/>
              </a:rPr>
              <a:t> sudah memiliki data yang sesuai (tidak ada issue pada </a:t>
            </a:r>
            <a:r>
              <a:rPr b="0" i="1" lang="en-US" sz="1100" u="none" cap="none" strike="noStrike">
                <a:solidFill>
                  <a:srgbClr val="000000"/>
                </a:solidFill>
                <a:latin typeface="Arial"/>
                <a:ea typeface="Arial"/>
                <a:cs typeface="Arial"/>
                <a:sym typeface="Arial"/>
              </a:rPr>
              <a:t>uppercase</a:t>
            </a:r>
            <a:r>
              <a:rPr b="0" i="0" lang="en-US" sz="1100" u="none" cap="none" strike="noStrike">
                <a:solidFill>
                  <a:srgbClr val="000000"/>
                </a:solidFill>
                <a:latin typeface="Arial"/>
                <a:ea typeface="Arial"/>
                <a:cs typeface="Arial"/>
                <a:sym typeface="Arial"/>
              </a:rPr>
              <a:t>/</a:t>
            </a:r>
            <a:r>
              <a:rPr b="0" i="1" lang="en-US" sz="1100" u="none" cap="none" strike="noStrike">
                <a:solidFill>
                  <a:srgbClr val="000000"/>
                </a:solidFill>
                <a:latin typeface="Arial"/>
                <a:ea typeface="Arial"/>
                <a:cs typeface="Arial"/>
                <a:sym typeface="Arial"/>
              </a:rPr>
              <a:t>lowercase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tidak perlu dilakukan pengecekan dikarenakan tipe data bersifat integer/boolean.</a:t>
            </a:r>
            <a:endParaRPr b="1" i="0" sz="1100" u="none" cap="none" strike="noStrike">
              <a:solidFill>
                <a:srgbClr val="000000"/>
              </a:solidFill>
              <a:latin typeface="Arial"/>
              <a:ea typeface="Arial"/>
              <a:cs typeface="Arial"/>
              <a:sym typeface="Arial"/>
            </a:endParaRPr>
          </a:p>
        </p:txBody>
      </p:sp>
      <p:sp>
        <p:nvSpPr>
          <p:cNvPr id="135" name="Google Shape;135;g12ae4a137b7_0_0"/>
          <p:cNvSpPr txBox="1"/>
          <p:nvPr/>
        </p:nvSpPr>
        <p:spPr>
          <a:xfrm>
            <a:off x="1041725" y="101725"/>
            <a:ext cx="9309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Duplicate, Unique, Lowercase/Uppercase</a:t>
            </a:r>
            <a:endParaRPr b="1" i="0" sz="3200" u="none" cap="none" strike="noStrike">
              <a:solidFill>
                <a:srgbClr val="0198A3"/>
              </a:solidFill>
              <a:latin typeface="Montserrat"/>
              <a:ea typeface="Montserrat"/>
              <a:cs typeface="Montserrat"/>
              <a:sym typeface="Montserrat"/>
            </a:endParaRPr>
          </a:p>
        </p:txBody>
      </p:sp>
      <p:pic>
        <p:nvPicPr>
          <p:cNvPr id="136" name="Google Shape;136;g12ae4a137b7_0_0"/>
          <p:cNvPicPr preferRelativeResize="0"/>
          <p:nvPr/>
        </p:nvPicPr>
        <p:blipFill rotWithShape="1">
          <a:blip r:embed="rId3">
            <a:alphaModFix/>
          </a:blip>
          <a:srcRect b="0" l="0" r="0" t="0"/>
          <a:stretch/>
        </p:blipFill>
        <p:spPr>
          <a:xfrm>
            <a:off x="5159000" y="2933613"/>
            <a:ext cx="2946026" cy="1444675"/>
          </a:xfrm>
          <a:prstGeom prst="rect">
            <a:avLst/>
          </a:prstGeom>
          <a:noFill/>
          <a:ln>
            <a:noFill/>
          </a:ln>
        </p:spPr>
      </p:pic>
      <p:pic>
        <p:nvPicPr>
          <p:cNvPr id="137" name="Google Shape;137;g12ae4a137b7_0_0"/>
          <p:cNvPicPr preferRelativeResize="0"/>
          <p:nvPr/>
        </p:nvPicPr>
        <p:blipFill rotWithShape="1">
          <a:blip r:embed="rId4">
            <a:alphaModFix/>
          </a:blip>
          <a:srcRect b="0" l="0" r="0" t="0"/>
          <a:stretch/>
        </p:blipFill>
        <p:spPr>
          <a:xfrm>
            <a:off x="1932263" y="2969450"/>
            <a:ext cx="2946025" cy="1372991"/>
          </a:xfrm>
          <a:prstGeom prst="rect">
            <a:avLst/>
          </a:prstGeom>
          <a:noFill/>
          <a:ln>
            <a:noFill/>
          </a:ln>
        </p:spPr>
      </p:pic>
      <p:pic>
        <p:nvPicPr>
          <p:cNvPr id="138" name="Google Shape;138;g12ae4a137b7_0_0"/>
          <p:cNvPicPr preferRelativeResize="0"/>
          <p:nvPr/>
        </p:nvPicPr>
        <p:blipFill rotWithShape="1">
          <a:blip r:embed="rId5">
            <a:alphaModFix/>
          </a:blip>
          <a:srcRect b="0" l="0" r="0" t="0"/>
          <a:stretch/>
        </p:blipFill>
        <p:spPr>
          <a:xfrm>
            <a:off x="8385725" y="2933625"/>
            <a:ext cx="1873991" cy="1444650"/>
          </a:xfrm>
          <a:prstGeom prst="rect">
            <a:avLst/>
          </a:prstGeom>
          <a:noFill/>
          <a:ln>
            <a:noFill/>
          </a:ln>
        </p:spPr>
      </p:pic>
      <p:pic>
        <p:nvPicPr>
          <p:cNvPr id="139" name="Google Shape;139;g12ae4a137b7_0_0"/>
          <p:cNvPicPr preferRelativeResize="0"/>
          <p:nvPr/>
        </p:nvPicPr>
        <p:blipFill rotWithShape="1">
          <a:blip r:embed="rId6">
            <a:alphaModFix/>
          </a:blip>
          <a:srcRect b="0" l="0" r="0" t="0"/>
          <a:stretch/>
        </p:blipFill>
        <p:spPr>
          <a:xfrm>
            <a:off x="4038600" y="1040875"/>
            <a:ext cx="4114800" cy="148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1beb0ec581_0_24"/>
          <p:cNvSpPr txBox="1"/>
          <p:nvPr/>
        </p:nvSpPr>
        <p:spPr>
          <a:xfrm>
            <a:off x="5604250" y="867088"/>
            <a:ext cx="5353500" cy="103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Pengamatan Boxplot:</a:t>
            </a:r>
            <a:endParaRPr b="1"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Dari </a:t>
            </a:r>
            <a:r>
              <a:rPr b="1" i="0" lang="en-US" sz="1100" u="none" cap="none" strike="noStrike">
                <a:solidFill>
                  <a:srgbClr val="000000"/>
                </a:solidFill>
                <a:latin typeface="Arial"/>
                <a:ea typeface="Arial"/>
                <a:cs typeface="Arial"/>
                <a:sym typeface="Arial"/>
              </a:rPr>
              <a:t>box plot</a:t>
            </a:r>
            <a:r>
              <a:rPr b="0" i="0" lang="en-US" sz="1100" u="none" cap="none" strike="noStrike">
                <a:solidFill>
                  <a:srgbClr val="000000"/>
                </a:solidFill>
                <a:latin typeface="Arial"/>
                <a:ea typeface="Arial"/>
                <a:cs typeface="Arial"/>
                <a:sym typeface="Arial"/>
              </a:rPr>
              <a:t>, outlier utamanya terlihat pada kolom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yang tampak memiliki distribusi lumayan skew juga terlihat pada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46" name="Google Shape;146;g11beb0ec581_0_24"/>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Univariate Analysis</a:t>
            </a:r>
            <a:endParaRPr b="1" i="0" sz="3200" u="none" cap="none" strike="noStrike">
              <a:solidFill>
                <a:srgbClr val="0198A3"/>
              </a:solidFill>
              <a:latin typeface="Montserrat"/>
              <a:ea typeface="Montserrat"/>
              <a:cs typeface="Montserrat"/>
              <a:sym typeface="Montserrat"/>
            </a:endParaRPr>
          </a:p>
        </p:txBody>
      </p:sp>
      <p:pic>
        <p:nvPicPr>
          <p:cNvPr id="147" name="Google Shape;147;g11beb0ec581_0_24"/>
          <p:cNvPicPr preferRelativeResize="0"/>
          <p:nvPr/>
        </p:nvPicPr>
        <p:blipFill rotWithShape="1">
          <a:blip r:embed="rId3">
            <a:alphaModFix/>
          </a:blip>
          <a:srcRect b="0" l="0" r="0" t="0"/>
          <a:stretch/>
        </p:blipFill>
        <p:spPr>
          <a:xfrm>
            <a:off x="1041719" y="792169"/>
            <a:ext cx="4211600" cy="1731270"/>
          </a:xfrm>
          <a:prstGeom prst="rect">
            <a:avLst/>
          </a:prstGeom>
          <a:noFill/>
          <a:ln>
            <a:noFill/>
          </a:ln>
        </p:spPr>
      </p:pic>
      <p:pic>
        <p:nvPicPr>
          <p:cNvPr id="148" name="Google Shape;148;g11beb0ec581_0_24"/>
          <p:cNvPicPr preferRelativeResize="0"/>
          <p:nvPr/>
        </p:nvPicPr>
        <p:blipFill rotWithShape="1">
          <a:blip r:embed="rId4">
            <a:alphaModFix/>
          </a:blip>
          <a:srcRect b="0" l="0" r="0" t="0"/>
          <a:stretch/>
        </p:blipFill>
        <p:spPr>
          <a:xfrm>
            <a:off x="1041725" y="2744920"/>
            <a:ext cx="4211600" cy="978752"/>
          </a:xfrm>
          <a:prstGeom prst="rect">
            <a:avLst/>
          </a:prstGeom>
          <a:noFill/>
          <a:ln>
            <a:noFill/>
          </a:ln>
        </p:spPr>
      </p:pic>
      <p:sp>
        <p:nvSpPr>
          <p:cNvPr id="149" name="Google Shape;149;g11beb0ec581_0_24"/>
          <p:cNvSpPr txBox="1"/>
          <p:nvPr/>
        </p:nvSpPr>
        <p:spPr>
          <a:xfrm>
            <a:off x="5604250" y="2458013"/>
            <a:ext cx="5353500" cy="103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Distplot:</a:t>
            </a:r>
            <a:endParaRPr b="1"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Seperti observasi pada box plot sebelumnya, 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memiliki distribusi yang skew terutama pada kolom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memiliki arah distribusi multimodal dimana distribusinya sudah mendekati normal.</a:t>
            </a:r>
            <a:endParaRPr b="1" i="0" sz="1100" u="none" cap="none" strike="noStrike">
              <a:solidFill>
                <a:srgbClr val="000000"/>
              </a:solidFill>
              <a:latin typeface="Arial"/>
              <a:ea typeface="Arial"/>
              <a:cs typeface="Arial"/>
              <a:sym typeface="Arial"/>
            </a:endParaRPr>
          </a:p>
        </p:txBody>
      </p:sp>
      <p:pic>
        <p:nvPicPr>
          <p:cNvPr id="150" name="Google Shape;150;g11beb0ec581_0_24"/>
          <p:cNvPicPr preferRelativeResize="0"/>
          <p:nvPr/>
        </p:nvPicPr>
        <p:blipFill rotWithShape="1">
          <a:blip r:embed="rId5">
            <a:alphaModFix/>
          </a:blip>
          <a:srcRect b="0" l="0" r="0" t="0"/>
          <a:stretch/>
        </p:blipFill>
        <p:spPr>
          <a:xfrm>
            <a:off x="4099407" y="4129713"/>
            <a:ext cx="3993171" cy="163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g12ae4a137b7_0_16"/>
          <p:cNvPicPr preferRelativeResize="0"/>
          <p:nvPr/>
        </p:nvPicPr>
        <p:blipFill rotWithShape="1">
          <a:blip r:embed="rId3">
            <a:alphaModFix/>
          </a:blip>
          <a:srcRect b="0" l="0" r="0" t="0"/>
          <a:stretch/>
        </p:blipFill>
        <p:spPr>
          <a:xfrm>
            <a:off x="5463151" y="1055836"/>
            <a:ext cx="5314074" cy="2693865"/>
          </a:xfrm>
          <a:prstGeom prst="rect">
            <a:avLst/>
          </a:prstGeom>
          <a:noFill/>
          <a:ln>
            <a:noFill/>
          </a:ln>
        </p:spPr>
      </p:pic>
      <p:sp>
        <p:nvSpPr>
          <p:cNvPr id="157" name="Google Shape;157;g12ae4a137b7_0_16"/>
          <p:cNvSpPr txBox="1"/>
          <p:nvPr/>
        </p:nvSpPr>
        <p:spPr>
          <a:xfrm>
            <a:off x="1041725" y="3949775"/>
            <a:ext cx="9735600" cy="86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Pengamatan Countplot</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Kolom </a:t>
            </a:r>
            <a:r>
              <a:rPr b="1" i="0" lang="en-US" sz="1100" u="none" cap="none" strike="noStrike">
                <a:solidFill>
                  <a:schemeClr val="dk1"/>
                </a:solidFill>
                <a:latin typeface="Arial"/>
                <a:ea typeface="Arial"/>
                <a:cs typeface="Arial"/>
                <a:sym typeface="Arial"/>
              </a:rPr>
              <a:t>make</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model</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trim</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body</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vin</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state</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color</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interior</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seller</a:t>
            </a:r>
            <a:r>
              <a:rPr b="0" i="0" lang="en-US" sz="1100" u="none" cap="none" strike="noStrike">
                <a:solidFill>
                  <a:schemeClr val="dk1"/>
                </a:solidFill>
                <a:latin typeface="Arial"/>
                <a:ea typeface="Arial"/>
                <a:cs typeface="Arial"/>
                <a:sym typeface="Arial"/>
              </a:rPr>
              <a:t> memiliki kategori yang sangat banyak, sehingga perlu ditinjau kembali kembali kolom yang akan menjadi target dalam pemodelan,</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Kolom </a:t>
            </a:r>
            <a:r>
              <a:rPr b="1" i="0" lang="en-US" sz="1100" u="none" cap="none" strike="noStrike">
                <a:solidFill>
                  <a:schemeClr val="dk1"/>
                </a:solidFill>
                <a:latin typeface="Arial"/>
                <a:ea typeface="Arial"/>
                <a:cs typeface="Arial"/>
                <a:sym typeface="Arial"/>
              </a:rPr>
              <a:t>transmission</a:t>
            </a:r>
            <a:r>
              <a:rPr b="0" i="0" lang="en-US" sz="1100" u="none" cap="none" strike="noStrike">
                <a:solidFill>
                  <a:schemeClr val="dk1"/>
                </a:solidFill>
                <a:latin typeface="Arial"/>
                <a:ea typeface="Arial"/>
                <a:cs typeface="Arial"/>
                <a:sym typeface="Arial"/>
              </a:rPr>
              <a:t> didominasi oleh </a:t>
            </a:r>
            <a:r>
              <a:rPr b="1" i="0" lang="en-US" sz="1100" u="none" cap="none" strike="noStrike">
                <a:solidFill>
                  <a:schemeClr val="dk1"/>
                </a:solidFill>
                <a:latin typeface="Arial"/>
                <a:ea typeface="Arial"/>
                <a:cs typeface="Arial"/>
                <a:sym typeface="Arial"/>
              </a:rPr>
              <a:t>automatic</a:t>
            </a:r>
            <a:r>
              <a:rPr b="0" i="0" lang="en-US" sz="1100" u="none" cap="none" strike="noStrike">
                <a:solidFill>
                  <a:schemeClr val="dk1"/>
                </a:solidFill>
                <a:latin typeface="Arial"/>
                <a:ea typeface="Arial"/>
                <a:cs typeface="Arial"/>
                <a:sym typeface="Arial"/>
              </a:rPr>
              <a:t> sesuai dengan pengamatan dengan menggunakan </a:t>
            </a:r>
            <a:r>
              <a:rPr b="1" i="0" lang="en-US" sz="1100" u="none" cap="none" strike="noStrike">
                <a:solidFill>
                  <a:schemeClr val="dk1"/>
                </a:solidFill>
                <a:latin typeface="Arial"/>
                <a:ea typeface="Arial"/>
                <a:cs typeface="Arial"/>
                <a:sym typeface="Arial"/>
              </a:rPr>
              <a:t>df.describe()</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p:txBody>
      </p:sp>
      <p:sp>
        <p:nvSpPr>
          <p:cNvPr id="158" name="Google Shape;158;g12ae4a137b7_0_16"/>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Univariate Analysis</a:t>
            </a:r>
            <a:endParaRPr b="1" i="0" sz="3200" u="none" cap="none" strike="noStrike">
              <a:solidFill>
                <a:srgbClr val="0198A3"/>
              </a:solidFill>
              <a:latin typeface="Montserrat"/>
              <a:ea typeface="Montserrat"/>
              <a:cs typeface="Montserrat"/>
              <a:sym typeface="Montserrat"/>
            </a:endParaRPr>
          </a:p>
        </p:txBody>
      </p:sp>
      <p:pic>
        <p:nvPicPr>
          <p:cNvPr id="159" name="Google Shape;159;g12ae4a137b7_0_16"/>
          <p:cNvPicPr preferRelativeResize="0"/>
          <p:nvPr/>
        </p:nvPicPr>
        <p:blipFill rotWithShape="1">
          <a:blip r:embed="rId4">
            <a:alphaModFix/>
          </a:blip>
          <a:srcRect b="0" l="0" r="0" t="0"/>
          <a:stretch/>
        </p:blipFill>
        <p:spPr>
          <a:xfrm>
            <a:off x="1041725" y="1055826"/>
            <a:ext cx="4421425" cy="26938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1beb0ec581_0_30"/>
          <p:cNvSpPr txBox="1"/>
          <p:nvPr/>
        </p:nvSpPr>
        <p:spPr>
          <a:xfrm>
            <a:off x="1766900" y="2266950"/>
            <a:ext cx="195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11beb0ec581_0_30"/>
          <p:cNvSpPr txBox="1"/>
          <p:nvPr/>
        </p:nvSpPr>
        <p:spPr>
          <a:xfrm>
            <a:off x="4551125" y="897925"/>
            <a:ext cx="7046100" cy="1911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Pengamatan </a:t>
            </a:r>
            <a:r>
              <a:rPr b="1" i="0" lang="en-US" sz="1100" u="none" cap="none" strike="noStrike">
                <a:solidFill>
                  <a:schemeClr val="dk1"/>
                </a:solidFill>
                <a:latin typeface="Arial"/>
                <a:ea typeface="Arial"/>
                <a:cs typeface="Arial"/>
                <a:sym typeface="Arial"/>
              </a:rPr>
              <a:t>heatmap</a:t>
            </a:r>
            <a:r>
              <a:rPr b="0" i="0" lang="en-US" sz="1100" u="none" cap="none" strike="noStrike">
                <a:solidFill>
                  <a:schemeClr val="dk1"/>
                </a:solidFill>
                <a:latin typeface="Arial"/>
                <a:ea typeface="Arial"/>
                <a:cs typeface="Arial"/>
                <a:sym typeface="Arial"/>
              </a:rPr>
              <a:t> menunjukkan korelasi antarfitur. Berdasarkan </a:t>
            </a:r>
            <a:r>
              <a:rPr b="1" i="0" lang="en-US" sz="1100" u="none" cap="none" strike="noStrike">
                <a:solidFill>
                  <a:schemeClr val="dk1"/>
                </a:solidFill>
                <a:latin typeface="Arial"/>
                <a:ea typeface="Arial"/>
                <a:cs typeface="Arial"/>
                <a:sym typeface="Arial"/>
              </a:rPr>
              <a:t>heatmap</a:t>
            </a:r>
            <a:r>
              <a:rPr b="0" i="0" lang="en-US" sz="1100" u="none" cap="none" strike="noStrike">
                <a:solidFill>
                  <a:schemeClr val="dk1"/>
                </a:solidFill>
                <a:latin typeface="Arial"/>
                <a:ea typeface="Arial"/>
                <a:cs typeface="Arial"/>
                <a:sym typeface="Arial"/>
              </a:rPr>
              <a:t> tersebut didapatkan informasi korelasi sebagai berikut :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Target </a:t>
            </a:r>
            <a:r>
              <a:rPr b="1" i="0" lang="en-US" sz="1100" u="none" cap="none" strike="noStrike">
                <a:solidFill>
                  <a:schemeClr val="dk1"/>
                </a:solidFill>
                <a:latin typeface="Arial"/>
                <a:ea typeface="Arial"/>
                <a:cs typeface="Arial"/>
                <a:sym typeface="Arial"/>
              </a:rPr>
              <a:t>sellingprice </a:t>
            </a:r>
            <a:r>
              <a:rPr b="0" i="0" lang="en-US" sz="1100" u="none" cap="none" strike="noStrike">
                <a:solidFill>
                  <a:schemeClr val="dk1"/>
                </a:solidFill>
                <a:latin typeface="Arial"/>
                <a:ea typeface="Arial"/>
                <a:cs typeface="Arial"/>
                <a:sym typeface="Arial"/>
              </a:rPr>
              <a:t>memiliki korelasi positif yang tinggi dengan </a:t>
            </a:r>
            <a:r>
              <a:rPr b="1" i="0" lang="en-US" sz="1100" u="none" cap="none" strike="noStrike">
                <a:solidFill>
                  <a:schemeClr val="dk1"/>
                </a:solidFill>
                <a:latin typeface="Arial"/>
                <a:ea typeface="Arial"/>
                <a:cs typeface="Arial"/>
                <a:sym typeface="Arial"/>
              </a:rPr>
              <a:t>mmr</a:t>
            </a:r>
            <a:r>
              <a:rPr b="0" i="0" lang="en-US" sz="1100" u="none" cap="none" strike="noStrike">
                <a:solidFill>
                  <a:schemeClr val="dk1"/>
                </a:solidFill>
                <a:highlight>
                  <a:srgbClr val="CCCCCC"/>
                </a:highlight>
                <a:latin typeface="Arial"/>
                <a:ea typeface="Arial"/>
                <a:cs typeface="Arial"/>
                <a:sym typeface="Arial"/>
              </a:rPr>
              <a:t> </a:t>
            </a:r>
            <a:r>
              <a:rPr b="0" i="0" lang="en-US" sz="1100" u="none" cap="none" strike="noStrike">
                <a:solidFill>
                  <a:schemeClr val="dk1"/>
                </a:solidFill>
                <a:latin typeface="Arial"/>
                <a:ea typeface="Arial"/>
                <a:cs typeface="Arial"/>
                <a:sym typeface="Arial"/>
              </a:rPr>
              <a:t>sebesar 0,98. Hal ini menunjukkan hubungan yang kuat antar keduanya.</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Target </a:t>
            </a:r>
            <a:r>
              <a:rPr b="1" i="0" lang="en-US" sz="1100" u="none" cap="none" strike="noStrike">
                <a:solidFill>
                  <a:schemeClr val="dk1"/>
                </a:solidFill>
                <a:latin typeface="Arial"/>
                <a:ea typeface="Arial"/>
                <a:cs typeface="Arial"/>
                <a:sym typeface="Arial"/>
              </a:rPr>
              <a:t>sellingprice </a:t>
            </a:r>
            <a:r>
              <a:rPr b="0" i="0" lang="en-US" sz="1100" u="none" cap="none" strike="noStrike">
                <a:solidFill>
                  <a:schemeClr val="dk1"/>
                </a:solidFill>
                <a:latin typeface="Arial"/>
                <a:ea typeface="Arial"/>
                <a:cs typeface="Arial"/>
                <a:sym typeface="Arial"/>
              </a:rPr>
              <a:t>juga memiliki korelasi positif dengan </a:t>
            </a:r>
            <a:r>
              <a:rPr b="1" i="0" lang="en-US" sz="1100" u="none" cap="none" strike="noStrike">
                <a:solidFill>
                  <a:schemeClr val="dk1"/>
                </a:solidFill>
                <a:latin typeface="Arial"/>
                <a:ea typeface="Arial"/>
                <a:cs typeface="Arial"/>
                <a:sym typeface="Arial"/>
              </a:rPr>
              <a:t>condition </a:t>
            </a:r>
            <a:r>
              <a:rPr b="0" i="0" lang="en-US" sz="1100" u="none" cap="none" strike="noStrike">
                <a:solidFill>
                  <a:schemeClr val="dk1"/>
                </a:solidFill>
                <a:latin typeface="Arial"/>
                <a:ea typeface="Arial"/>
                <a:cs typeface="Arial"/>
                <a:sym typeface="Arial"/>
              </a:rPr>
              <a:t>dan </a:t>
            </a:r>
            <a:r>
              <a:rPr b="1" i="0" lang="en-US" sz="1100" u="none" cap="none" strike="noStrike">
                <a:solidFill>
                  <a:schemeClr val="dk1"/>
                </a:solidFill>
                <a:latin typeface="Arial"/>
                <a:ea typeface="Arial"/>
                <a:cs typeface="Arial"/>
                <a:sym typeface="Arial"/>
              </a:rPr>
              <a:t>year</a:t>
            </a:r>
            <a:r>
              <a:rPr b="0" i="0" lang="en-US" sz="1100" u="none" cap="none" strike="noStrike">
                <a:solidFill>
                  <a:schemeClr val="dk1"/>
                </a:solidFill>
                <a:latin typeface="Arial"/>
                <a:ea typeface="Arial"/>
                <a:cs typeface="Arial"/>
                <a:sym typeface="Arial"/>
              </a:rPr>
              <a:t> tetapi memiliki korelasi negatif dengan </a:t>
            </a:r>
            <a:r>
              <a:rPr b="1" i="0" lang="en-US" sz="1100" u="none" cap="none" strike="noStrike">
                <a:solidFill>
                  <a:schemeClr val="dk1"/>
                </a:solidFill>
                <a:latin typeface="Arial"/>
                <a:ea typeface="Arial"/>
                <a:cs typeface="Arial"/>
                <a:sym typeface="Arial"/>
              </a:rPr>
              <a:t>odometer</a:t>
            </a: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Terlihat korelasi yang menarik antarfiturnya. Fitur </a:t>
            </a:r>
            <a:r>
              <a:rPr b="1" i="0" lang="en-US" sz="1100" u="none" cap="none" strike="noStrike">
                <a:solidFill>
                  <a:schemeClr val="dk1"/>
                </a:solidFill>
                <a:latin typeface="Arial"/>
                <a:ea typeface="Arial"/>
                <a:cs typeface="Arial"/>
                <a:sym typeface="Arial"/>
              </a:rPr>
              <a:t>year, condition, </a:t>
            </a:r>
            <a:r>
              <a:rPr b="0" i="0" lang="en-US" sz="1100" u="none" cap="none" strike="noStrike">
                <a:solidFill>
                  <a:schemeClr val="dk1"/>
                </a:solidFill>
                <a:latin typeface="Arial"/>
                <a:ea typeface="Arial"/>
                <a:cs typeface="Arial"/>
                <a:sym typeface="Arial"/>
              </a:rPr>
              <a:t>dan </a:t>
            </a:r>
            <a:r>
              <a:rPr b="1" i="0" lang="en-US" sz="1100" u="none" cap="none" strike="noStrike">
                <a:solidFill>
                  <a:schemeClr val="dk1"/>
                </a:solidFill>
                <a:latin typeface="Arial"/>
                <a:ea typeface="Arial"/>
                <a:cs typeface="Arial"/>
                <a:sym typeface="Arial"/>
              </a:rPr>
              <a:t>odometer </a:t>
            </a:r>
            <a:r>
              <a:rPr b="0" i="0" lang="en-US" sz="1100" u="none" cap="none" strike="noStrike">
                <a:solidFill>
                  <a:schemeClr val="dk1"/>
                </a:solidFill>
                <a:latin typeface="Arial"/>
                <a:ea typeface="Arial"/>
                <a:cs typeface="Arial"/>
                <a:sym typeface="Arial"/>
              </a:rPr>
              <a:t>memiliki korelasi yang tinggi satu sama lain sehingga kemungkinan feature tersebut redundan dan perlu ada feature yang didrop.</a:t>
            </a:r>
            <a:endParaRPr b="0" i="0" sz="1100" u="none" cap="none" strike="noStrike">
              <a:solidFill>
                <a:schemeClr val="dk1"/>
              </a:solidFill>
              <a:latin typeface="Arial"/>
              <a:ea typeface="Arial"/>
              <a:cs typeface="Arial"/>
              <a:sym typeface="Arial"/>
            </a:endParaRPr>
          </a:p>
        </p:txBody>
      </p:sp>
      <p:pic>
        <p:nvPicPr>
          <p:cNvPr id="167" name="Google Shape;167;g11beb0ec581_0_30"/>
          <p:cNvPicPr preferRelativeResize="0"/>
          <p:nvPr/>
        </p:nvPicPr>
        <p:blipFill rotWithShape="1">
          <a:blip r:embed="rId3">
            <a:alphaModFix/>
          </a:blip>
          <a:srcRect b="0" l="0" r="0" t="0"/>
          <a:stretch/>
        </p:blipFill>
        <p:spPr>
          <a:xfrm>
            <a:off x="1041725" y="3796000"/>
            <a:ext cx="2975699" cy="2975699"/>
          </a:xfrm>
          <a:prstGeom prst="rect">
            <a:avLst/>
          </a:prstGeom>
          <a:noFill/>
          <a:ln>
            <a:noFill/>
          </a:ln>
        </p:spPr>
      </p:pic>
      <p:sp>
        <p:nvSpPr>
          <p:cNvPr id="168" name="Google Shape;168;g11beb0ec581_0_30"/>
          <p:cNvSpPr txBox="1"/>
          <p:nvPr/>
        </p:nvSpPr>
        <p:spPr>
          <a:xfrm>
            <a:off x="4551125" y="3796000"/>
            <a:ext cx="7046100" cy="74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Berdasarkan </a:t>
            </a:r>
            <a:r>
              <a:rPr b="1" i="0" lang="en-US" sz="1100" u="none" cap="none" strike="noStrike">
                <a:solidFill>
                  <a:schemeClr val="dk1"/>
                </a:solidFill>
                <a:latin typeface="Arial"/>
                <a:ea typeface="Arial"/>
                <a:cs typeface="Arial"/>
                <a:sym typeface="Arial"/>
              </a:rPr>
              <a:t>pairplot</a:t>
            </a:r>
            <a:r>
              <a:rPr b="0" i="0" lang="en-US" sz="1100" u="none" cap="none" strike="noStrike">
                <a:solidFill>
                  <a:schemeClr val="dk1"/>
                </a:solidFill>
                <a:latin typeface="Arial"/>
                <a:ea typeface="Arial"/>
                <a:cs typeface="Arial"/>
                <a:sym typeface="Arial"/>
              </a:rPr>
              <a:t> di samping didapatkan informasi korelasi sebagai berikut :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mmr</a:t>
            </a:r>
            <a:r>
              <a:rPr b="0" i="0" lang="en-US" sz="1100" u="none" cap="none" strike="noStrike">
                <a:solidFill>
                  <a:schemeClr val="dk1"/>
                </a:solidFill>
                <a:latin typeface="Arial"/>
                <a:ea typeface="Arial"/>
                <a:cs typeface="Arial"/>
                <a:sym typeface="Arial"/>
              </a:rPr>
              <a:t> jelas memiliki korelasi linear dengan </a:t>
            </a:r>
            <a:r>
              <a:rPr b="1" i="0" lang="en-US" sz="1100" u="none" cap="none" strike="noStrike">
                <a:solidFill>
                  <a:schemeClr val="dk1"/>
                </a:solidFill>
                <a:latin typeface="Arial"/>
                <a:ea typeface="Arial"/>
                <a:cs typeface="Arial"/>
                <a:sym typeface="Arial"/>
              </a:rPr>
              <a:t>sellingprice</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year</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odometer</a:t>
            </a:r>
            <a:r>
              <a:rPr b="0" i="0" lang="en-US" sz="1100" u="none" cap="none" strike="noStrike">
                <a:solidFill>
                  <a:schemeClr val="dk1"/>
                </a:solidFill>
                <a:latin typeface="Arial"/>
                <a:ea typeface="Arial"/>
                <a:cs typeface="Arial"/>
                <a:sym typeface="Arial"/>
              </a:rPr>
              <a:t> jelas memiliki korelasi terbalik yang cukup kuat.</a:t>
            </a:r>
            <a:endParaRPr b="0" i="0" sz="1100" u="none" cap="none" strike="noStrike">
              <a:solidFill>
                <a:schemeClr val="dk1"/>
              </a:solidFill>
              <a:latin typeface="Arial"/>
              <a:ea typeface="Arial"/>
              <a:cs typeface="Arial"/>
              <a:sym typeface="Arial"/>
            </a:endParaRPr>
          </a:p>
        </p:txBody>
      </p:sp>
      <p:sp>
        <p:nvSpPr>
          <p:cNvPr id="169" name="Google Shape;169;g11beb0ec581_0_30"/>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Multivariate Analysis (Numerical)</a:t>
            </a:r>
            <a:endParaRPr b="1" i="0" sz="3200" u="none" cap="none" strike="noStrike">
              <a:solidFill>
                <a:srgbClr val="0198A3"/>
              </a:solidFill>
              <a:latin typeface="Montserrat"/>
              <a:ea typeface="Montserrat"/>
              <a:cs typeface="Montserrat"/>
              <a:sym typeface="Montserrat"/>
            </a:endParaRPr>
          </a:p>
        </p:txBody>
      </p:sp>
      <p:pic>
        <p:nvPicPr>
          <p:cNvPr id="170" name="Google Shape;170;g11beb0ec581_0_30"/>
          <p:cNvPicPr preferRelativeResize="0"/>
          <p:nvPr/>
        </p:nvPicPr>
        <p:blipFill rotWithShape="1">
          <a:blip r:embed="rId4">
            <a:alphaModFix/>
          </a:blip>
          <a:srcRect b="0" l="0" r="0" t="0"/>
          <a:stretch/>
        </p:blipFill>
        <p:spPr>
          <a:xfrm>
            <a:off x="1129638" y="897925"/>
            <a:ext cx="2799875" cy="2788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2ae4a137b7_0_35"/>
          <p:cNvSpPr txBox="1"/>
          <p:nvPr/>
        </p:nvSpPr>
        <p:spPr>
          <a:xfrm>
            <a:off x="2187713" y="2687325"/>
            <a:ext cx="195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12ae4a137b7_0_35"/>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Multivariate Analysis (Numerical)</a:t>
            </a:r>
            <a:endParaRPr b="1" i="0" sz="3200" u="none" cap="none" strike="noStrike">
              <a:solidFill>
                <a:srgbClr val="0198A3"/>
              </a:solidFill>
              <a:latin typeface="Montserrat"/>
              <a:ea typeface="Montserrat"/>
              <a:cs typeface="Montserrat"/>
              <a:sym typeface="Montserrat"/>
            </a:endParaRPr>
          </a:p>
        </p:txBody>
      </p:sp>
      <p:pic>
        <p:nvPicPr>
          <p:cNvPr id="178" name="Google Shape;178;g12ae4a137b7_0_35"/>
          <p:cNvPicPr preferRelativeResize="0"/>
          <p:nvPr/>
        </p:nvPicPr>
        <p:blipFill rotWithShape="1">
          <a:blip r:embed="rId3">
            <a:alphaModFix/>
          </a:blip>
          <a:srcRect b="0" l="0" r="0" t="0"/>
          <a:stretch/>
        </p:blipFill>
        <p:spPr>
          <a:xfrm>
            <a:off x="1960876" y="754517"/>
            <a:ext cx="4092334" cy="1893122"/>
          </a:xfrm>
          <a:prstGeom prst="rect">
            <a:avLst/>
          </a:prstGeom>
          <a:noFill/>
          <a:ln>
            <a:noFill/>
          </a:ln>
        </p:spPr>
      </p:pic>
      <p:pic>
        <p:nvPicPr>
          <p:cNvPr id="179" name="Google Shape;179;g12ae4a137b7_0_35"/>
          <p:cNvPicPr preferRelativeResize="0"/>
          <p:nvPr/>
        </p:nvPicPr>
        <p:blipFill rotWithShape="1">
          <a:blip r:embed="rId4">
            <a:alphaModFix/>
          </a:blip>
          <a:srcRect b="0" l="0" r="0" t="0"/>
          <a:stretch/>
        </p:blipFill>
        <p:spPr>
          <a:xfrm>
            <a:off x="6127428" y="754513"/>
            <a:ext cx="4103699" cy="1893126"/>
          </a:xfrm>
          <a:prstGeom prst="rect">
            <a:avLst/>
          </a:prstGeom>
          <a:noFill/>
          <a:ln>
            <a:noFill/>
          </a:ln>
        </p:spPr>
      </p:pic>
      <p:pic>
        <p:nvPicPr>
          <p:cNvPr id="180" name="Google Shape;180;g12ae4a137b7_0_35"/>
          <p:cNvPicPr preferRelativeResize="0"/>
          <p:nvPr/>
        </p:nvPicPr>
        <p:blipFill rotWithShape="1">
          <a:blip r:embed="rId5">
            <a:alphaModFix/>
          </a:blip>
          <a:srcRect b="0" l="0" r="0" t="0"/>
          <a:stretch/>
        </p:blipFill>
        <p:spPr>
          <a:xfrm>
            <a:off x="1960876" y="2738003"/>
            <a:ext cx="4092341" cy="1864722"/>
          </a:xfrm>
          <a:prstGeom prst="rect">
            <a:avLst/>
          </a:prstGeom>
          <a:noFill/>
          <a:ln>
            <a:noFill/>
          </a:ln>
        </p:spPr>
      </p:pic>
      <p:pic>
        <p:nvPicPr>
          <p:cNvPr id="181" name="Google Shape;181;g12ae4a137b7_0_35"/>
          <p:cNvPicPr preferRelativeResize="0"/>
          <p:nvPr/>
        </p:nvPicPr>
        <p:blipFill rotWithShape="1">
          <a:blip r:embed="rId6">
            <a:alphaModFix/>
          </a:blip>
          <a:srcRect b="0" l="0" r="0" t="0"/>
          <a:stretch/>
        </p:blipFill>
        <p:spPr>
          <a:xfrm>
            <a:off x="6182568" y="2738003"/>
            <a:ext cx="3993417" cy="1864722"/>
          </a:xfrm>
          <a:prstGeom prst="rect">
            <a:avLst/>
          </a:prstGeom>
          <a:noFill/>
          <a:ln>
            <a:noFill/>
          </a:ln>
        </p:spPr>
      </p:pic>
      <p:pic>
        <p:nvPicPr>
          <p:cNvPr id="182" name="Google Shape;182;g12ae4a137b7_0_35"/>
          <p:cNvPicPr preferRelativeResize="0"/>
          <p:nvPr/>
        </p:nvPicPr>
        <p:blipFill rotWithShape="1">
          <a:blip r:embed="rId7">
            <a:alphaModFix/>
          </a:blip>
          <a:srcRect b="0" l="0" r="0" t="0"/>
          <a:stretch/>
        </p:blipFill>
        <p:spPr>
          <a:xfrm>
            <a:off x="4099301" y="4693075"/>
            <a:ext cx="3993401" cy="18277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